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1" r:id="rId5"/>
    <p:sldMasterId id="2147483652" r:id="rId6"/>
    <p:sldMasterId id="2147483653" r:id="rId7"/>
    <p:sldMasterId id="2147483654" r:id="rId8"/>
    <p:sldMasterId id="2147483660" r:id="rId9"/>
    <p:sldMasterId id="2147483672" r:id="rId10"/>
    <p:sldMasterId id="2147483684" r:id="rId11"/>
    <p:sldMasterId id="2147483696" r:id="rId12"/>
  </p:sldMasterIdLst>
  <p:notesMasterIdLst>
    <p:notesMasterId r:id="rId56"/>
  </p:notesMasterIdLst>
  <p:sldIdLst>
    <p:sldId id="3865" r:id="rId13"/>
    <p:sldId id="3866" r:id="rId14"/>
    <p:sldId id="256" r:id="rId15"/>
    <p:sldId id="3754" r:id="rId16"/>
    <p:sldId id="3858" r:id="rId17"/>
    <p:sldId id="3857" r:id="rId18"/>
    <p:sldId id="261" r:id="rId19"/>
    <p:sldId id="3889" r:id="rId20"/>
    <p:sldId id="3836" r:id="rId21"/>
    <p:sldId id="3877" r:id="rId22"/>
    <p:sldId id="3874" r:id="rId23"/>
    <p:sldId id="3867" r:id="rId24"/>
    <p:sldId id="3770" r:id="rId25"/>
    <p:sldId id="4411" r:id="rId26"/>
    <p:sldId id="3760" r:id="rId27"/>
    <p:sldId id="269" r:id="rId28"/>
    <p:sldId id="3856" r:id="rId29"/>
    <p:sldId id="3861" r:id="rId30"/>
    <p:sldId id="301" r:id="rId31"/>
    <p:sldId id="3855" r:id="rId32"/>
    <p:sldId id="3851" r:id="rId33"/>
    <p:sldId id="276" r:id="rId34"/>
    <p:sldId id="274" r:id="rId35"/>
    <p:sldId id="335" r:id="rId36"/>
    <p:sldId id="3840" r:id="rId37"/>
    <p:sldId id="3862" r:id="rId38"/>
    <p:sldId id="3847" r:id="rId39"/>
    <p:sldId id="298" r:id="rId40"/>
    <p:sldId id="3817" r:id="rId41"/>
    <p:sldId id="297" r:id="rId42"/>
    <p:sldId id="3765" r:id="rId43"/>
    <p:sldId id="3774" r:id="rId44"/>
    <p:sldId id="3775" r:id="rId45"/>
    <p:sldId id="3863" r:id="rId46"/>
    <p:sldId id="3803" r:id="rId47"/>
    <p:sldId id="3802" r:id="rId48"/>
    <p:sldId id="3828" r:id="rId49"/>
    <p:sldId id="3830" r:id="rId50"/>
    <p:sldId id="3831" r:id="rId51"/>
    <p:sldId id="3832" r:id="rId52"/>
    <p:sldId id="3834" r:id="rId53"/>
    <p:sldId id="3873" r:id="rId54"/>
    <p:sldId id="3835" r:id="rId55"/>
  </p:sldIdLst>
  <p:sldSz cx="12192000" cy="6858000"/>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na Tunnicliffe" initials="GT" lastIdx="5" clrIdx="0">
    <p:extLst>
      <p:ext uri="{19B8F6BF-5375-455C-9EA6-DF929625EA0E}">
        <p15:presenceInfo xmlns:p15="http://schemas.microsoft.com/office/powerpoint/2012/main" userId="S::georgina.tunnicliffe@charteredabs.org::474a247e-36c8-4120-9aa0-778451951f40" providerId="AD"/>
      </p:ext>
    </p:extLst>
  </p:cmAuthor>
  <p:cmAuthor id="2" name="Oxborrow, Lynn" initials="OL" lastIdx="2" clrIdx="1">
    <p:extLst>
      <p:ext uri="{19B8F6BF-5375-455C-9EA6-DF929625EA0E}">
        <p15:presenceInfo xmlns:p15="http://schemas.microsoft.com/office/powerpoint/2012/main" userId="S::lynn.oxborrow@ntu.ac.uk::4f97911d-f769-428e-8b38-1be2a8df32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934"/>
    <a:srgbClr val="74E0C1"/>
    <a:srgbClr val="FFB000"/>
    <a:srgbClr val="16C1BF"/>
    <a:srgbClr val="B3F5EF"/>
    <a:srgbClr val="000000"/>
    <a:srgbClr val="F19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41"/>
    <p:restoredTop sz="74518" autoAdjust="0"/>
  </p:normalViewPr>
  <p:slideViewPr>
    <p:cSldViewPr snapToGrid="0">
      <p:cViewPr varScale="1">
        <p:scale>
          <a:sx n="85" d="100"/>
          <a:sy n="85" d="100"/>
        </p:scale>
        <p:origin x="19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F14D4-8D53-4E20-9B9A-2224A69D69F2}" type="datetimeFigureOut">
              <a:rPr lang="en-GB" smtClean="0"/>
              <a:t>06/08/2024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5235B-D85F-4F8F-B721-44FFE1F46482}" type="slidenum">
              <a:rPr lang="en-GB" smtClean="0"/>
              <a:t>‹#›</a:t>
            </a:fld>
            <a:endParaRPr lang="en-GB"/>
          </a:p>
        </p:txBody>
      </p:sp>
    </p:spTree>
    <p:extLst>
      <p:ext uri="{BB962C8B-B14F-4D97-AF65-F5344CB8AC3E}">
        <p14:creationId xmlns:p14="http://schemas.microsoft.com/office/powerpoint/2010/main" val="3759094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417410/DECC_advice_guide.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mberol.co.uk/planter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1</a:t>
            </a:fld>
            <a:endParaRPr lang="en-GB"/>
          </a:p>
        </p:txBody>
      </p:sp>
    </p:spTree>
    <p:extLst>
      <p:ext uri="{BB962C8B-B14F-4D97-AF65-F5344CB8AC3E}">
        <p14:creationId xmlns:p14="http://schemas.microsoft.com/office/powerpoint/2010/main" val="3931445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presenter should spend a few minutes clarifying what it takes to be operationally excellent for this type. If possible, she or he should give a mini-case study of their choosing.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Place this slide in the chat for use in the Group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13</a:t>
            </a:fld>
            <a:endParaRPr lang="en-GB" dirty="0"/>
          </a:p>
        </p:txBody>
      </p:sp>
    </p:spTree>
    <p:extLst>
      <p:ext uri="{BB962C8B-B14F-4D97-AF65-F5344CB8AC3E}">
        <p14:creationId xmlns:p14="http://schemas.microsoft.com/office/powerpoint/2010/main" val="1899256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presenter should spend a few minutes clarifying what it takes to be operationally excellent for this type. If possible, she or he should give a mini-case study of their choosing.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Place this slide in the chat for use in the Group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14</a:t>
            </a:fld>
            <a:endParaRPr lang="en-GB" dirty="0"/>
          </a:p>
        </p:txBody>
      </p:sp>
    </p:spTree>
    <p:extLst>
      <p:ext uri="{BB962C8B-B14F-4D97-AF65-F5344CB8AC3E}">
        <p14:creationId xmlns:p14="http://schemas.microsoft.com/office/powerpoint/2010/main" val="3009542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further illustration on the importance of operations in a business: to create value (left side of the BMC) and to deliver value (right side of the BMC)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Service</a:t>
            </a:r>
            <a:r>
              <a:rPr lang="en-GB"/>
              <a:t> = Operations management in a products, services and experiences perspective.</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7885235B-D85F-4F8F-B721-44FFE1F46482}" type="slidenum">
              <a:rPr lang="en-GB" smtClean="0"/>
              <a:t>15</a:t>
            </a:fld>
            <a:endParaRPr lang="en-GB"/>
          </a:p>
        </p:txBody>
      </p:sp>
    </p:spTree>
    <p:extLst>
      <p:ext uri="{BB962C8B-B14F-4D97-AF65-F5344CB8AC3E}">
        <p14:creationId xmlns:p14="http://schemas.microsoft.com/office/powerpoint/2010/main" val="141838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885235B-D85F-4F8F-B721-44FFE1F46482}" type="slidenum">
              <a:rPr lang="en-GB" smtClean="0"/>
              <a:t>16</a:t>
            </a:fld>
            <a:endParaRPr lang="en-GB"/>
          </a:p>
        </p:txBody>
      </p:sp>
    </p:spTree>
    <p:extLst>
      <p:ext uri="{BB962C8B-B14F-4D97-AF65-F5344CB8AC3E}">
        <p14:creationId xmlns:p14="http://schemas.microsoft.com/office/powerpoint/2010/main" val="1195080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17</a:t>
            </a:fld>
            <a:endParaRPr lang="en-GB"/>
          </a:p>
        </p:txBody>
      </p:sp>
    </p:spTree>
    <p:extLst>
      <p:ext uri="{BB962C8B-B14F-4D97-AF65-F5344CB8AC3E}">
        <p14:creationId xmlns:p14="http://schemas.microsoft.com/office/powerpoint/2010/main" val="3996911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operating performance objectives should be aligned with delivering the order winner/order qualifiers identified</a:t>
            </a:r>
          </a:p>
          <a:p>
            <a:endParaRPr lang="en-GB" dirty="0"/>
          </a:p>
          <a:p>
            <a:r>
              <a:rPr lang="en-GB" dirty="0"/>
              <a:t>Refer to Energy Efficiency resource</a:t>
            </a:r>
          </a:p>
          <a:p>
            <a:r>
              <a:rPr lang="en-GB" dirty="0">
                <a:hlinkClick r:id="rId3"/>
              </a:rPr>
              <a:t>DECC_advice_guide.pdf (publishing.service.gov.uk)</a:t>
            </a:r>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19</a:t>
            </a:fld>
            <a:endParaRPr lang="en-GB"/>
          </a:p>
        </p:txBody>
      </p:sp>
    </p:spTree>
    <p:extLst>
      <p:ext uri="{BB962C8B-B14F-4D97-AF65-F5344CB8AC3E}">
        <p14:creationId xmlns:p14="http://schemas.microsoft.com/office/powerpoint/2010/main" val="4213322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What does it mean to align the Value Delivery System (Operations Strategy) with the Nature of Demand (Marketing Strategy)?</a:t>
            </a:r>
          </a:p>
          <a:p>
            <a:pPr marL="342900" indent="-342900">
              <a:buFont typeface="Arial" panose="020B0604020202020204" pitchFamily="34" charset="0"/>
              <a:buChar char="•"/>
            </a:pPr>
            <a:r>
              <a:rPr lang="en-GB" dirty="0"/>
              <a:t>Fisher’s model: highlights the spectrum of the nature of demand and delivery system design, together with their characteristics. </a:t>
            </a:r>
            <a:endParaRPr lang="en-GB" dirty="0">
              <a:cs typeface="Calibri"/>
            </a:endParaRPr>
          </a:p>
          <a:p>
            <a:pPr marL="342900" indent="-342900">
              <a:buFont typeface="Arial" panose="020B0604020202020204" pitchFamily="34" charset="0"/>
              <a:buChar char="•"/>
            </a:pPr>
            <a:r>
              <a:rPr lang="en-GB" dirty="0"/>
              <a:t>Nature of demand covers both service and product industries. You can relate this to the order winner criteria (OWC) and operating performance objectives and Value Proposition from the BMC</a:t>
            </a:r>
            <a:endParaRPr lang="en-GB" dirty="0">
              <a:cs typeface="Calibri"/>
            </a:endParaRPr>
          </a:p>
          <a:p>
            <a:pPr marL="342900" indent="-342900">
              <a:buFont typeface="Arial" panose="020B0604020202020204" pitchFamily="34" charset="0"/>
              <a:buChar char="•"/>
            </a:pPr>
            <a:r>
              <a:rPr lang="en-GB" dirty="0"/>
              <a:t>Highlight the variation and uncertainty associated with each ‘demand’. Remember Module 7 and the need for adaptive planning when it is hard to predict the nature of demand or the direction of a project.</a:t>
            </a:r>
            <a:endParaRPr lang="en-GB" dirty="0">
              <a:cs typeface="Calibri"/>
            </a:endParaRPr>
          </a:p>
          <a:p>
            <a:pPr marL="342900" indent="-342900">
              <a:buFont typeface="Arial" panose="020B0604020202020204" pitchFamily="34" charset="0"/>
              <a:buChar char="•"/>
            </a:pPr>
            <a:r>
              <a:rPr lang="en-GB" dirty="0"/>
              <a:t>Stress the importance of matching the delivery system with the nature of the demand.</a:t>
            </a:r>
            <a:endParaRPr lang="en-GB" dirty="0">
              <a:cs typeface="Calibri"/>
            </a:endParaRPr>
          </a:p>
          <a:p>
            <a:pPr marL="342900" indent="-342900">
              <a:buFont typeface="Arial" panose="020B0604020202020204" pitchFamily="34" charset="0"/>
              <a:buChar char="•"/>
            </a:pPr>
            <a:r>
              <a:rPr lang="en-GB" dirty="0"/>
              <a:t>Briefly discuss how the coordinated strategies of ‘Reduce’, ‘Buffer’, and ‘Postponement/Separation’ are deployed to manage variation and uncertainty in the three different delivery systems: Lean, Agile, and ‘</a:t>
            </a:r>
            <a:r>
              <a:rPr lang="en-GB" dirty="0" err="1"/>
              <a:t>Leagile</a:t>
            </a:r>
            <a:r>
              <a:rPr lang="en-GB" dirty="0"/>
              <a:t>’. </a:t>
            </a:r>
          </a:p>
          <a:p>
            <a:pPr marL="571500" lvl="2"/>
            <a:r>
              <a:rPr lang="en-GB" dirty="0"/>
              <a:t>For example: </a:t>
            </a:r>
            <a:r>
              <a:rPr lang="en-GB" b="1" dirty="0"/>
              <a:t>reduce uncertainty</a:t>
            </a:r>
            <a:r>
              <a:rPr lang="en-GB" dirty="0"/>
              <a:t> by refining the number of colour options available to customers; </a:t>
            </a:r>
          </a:p>
          <a:p>
            <a:pPr marL="571500" lvl="2"/>
            <a:r>
              <a:rPr lang="en-GB" b="1" dirty="0"/>
              <a:t>- buffer against uncertainty</a:t>
            </a:r>
            <a:r>
              <a:rPr lang="en-GB" dirty="0"/>
              <a:t> by holding a strategic </a:t>
            </a:r>
            <a:r>
              <a:rPr lang="en-GB" b="1" dirty="0"/>
              <a:t>inventory</a:t>
            </a:r>
            <a:r>
              <a:rPr lang="en-GB" dirty="0"/>
              <a:t> of components that can be assembled to order and creating a </a:t>
            </a:r>
            <a:r>
              <a:rPr lang="en-GB" b="1" dirty="0"/>
              <a:t>time buffer</a:t>
            </a:r>
            <a:r>
              <a:rPr lang="en-GB" dirty="0"/>
              <a:t> while the customer waits for their bespoke, assembled item; </a:t>
            </a:r>
          </a:p>
          <a:p>
            <a:pPr marL="571500" lvl="2"/>
            <a:r>
              <a:rPr lang="en-GB" dirty="0"/>
              <a:t>- or </a:t>
            </a:r>
            <a:r>
              <a:rPr lang="en-GB" b="1" dirty="0"/>
              <a:t>postpone and separate</a:t>
            </a:r>
            <a:r>
              <a:rPr lang="en-GB" dirty="0"/>
              <a:t> the point at which variation takes place by offering an element of customisation, but only in the final stages of delivering a product or service, such as printing a name on a football shirt at the point of sale. </a:t>
            </a:r>
            <a:endParaRPr lang="en-GB" dirty="0">
              <a:cs typeface="Calibri"/>
            </a:endParaRPr>
          </a:p>
          <a:p>
            <a:pPr marL="342900" indent="-342900">
              <a:buFont typeface="Arial" panose="020B0604020202020204" pitchFamily="34" charset="0"/>
              <a:buChar char="•"/>
            </a:pPr>
            <a:r>
              <a:rPr lang="en-GB" dirty="0"/>
              <a:t>More details/discussion point can be covered according to the need of each cohort (Be Agile)</a:t>
            </a:r>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20</a:t>
            </a:fld>
            <a:endParaRPr lang="en-GB"/>
          </a:p>
        </p:txBody>
      </p:sp>
    </p:spTree>
    <p:extLst>
      <p:ext uri="{BB962C8B-B14F-4D97-AF65-F5344CB8AC3E}">
        <p14:creationId xmlns:p14="http://schemas.microsoft.com/office/powerpoint/2010/main" val="698588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cs typeface="Calibri"/>
              </a:rPr>
              <a:t>Through this section and the activity that follows, participants will gain hands on experience in using the above tools and apply this in their business. </a:t>
            </a:r>
            <a:r>
              <a:rPr lang="en-GB">
                <a:cs typeface="Calibri"/>
              </a:rPr>
              <a:t>The following slides show </a:t>
            </a:r>
            <a:r>
              <a:rPr lang="en-GB" dirty="0">
                <a:cs typeface="Calibri"/>
              </a:rPr>
              <a:t>examples of process mapping techniques and slide 28 is a group activity in making and selling a hot drink using the process mapping tools.</a:t>
            </a:r>
            <a:r>
              <a:rPr lang="en-GB">
                <a:cs typeface="Calibri"/>
              </a:rPr>
              <a:t> </a:t>
            </a:r>
            <a:r>
              <a:rPr lang="en-GB"/>
              <a:t>What contributed to the desired or undesired effects identified in earlier activities?</a:t>
            </a:r>
          </a:p>
          <a:p>
            <a:endParaRPr lang="en-GB" dirty="0">
              <a:cs typeface="Calibri"/>
            </a:endParaRPr>
          </a:p>
          <a:p>
            <a:r>
              <a:rPr lang="en-GB" dirty="0"/>
              <a:t>Slides 21 – 28 will introduce process mapping as a visualisation tool to assist participants to evaluate their operations.</a:t>
            </a:r>
            <a:r>
              <a:rPr lang="en-GB"/>
              <a:t> </a:t>
            </a:r>
            <a:endParaRPr lang="en-GB" dirty="0"/>
          </a:p>
          <a:p>
            <a:pPr>
              <a:defRPr/>
            </a:pPr>
            <a:r>
              <a:rPr lang="en-GB" dirty="0"/>
              <a:t>Slide 22 – 27 are examples: Basic flow </a:t>
            </a:r>
            <a:r>
              <a:rPr lang="en-GB"/>
              <a:t>charts</a:t>
            </a:r>
            <a:r>
              <a:rPr lang="en-GB" dirty="0"/>
              <a:t>, Swim lane, Service blueprinting, SIPOC, Input-Output. </a:t>
            </a:r>
            <a:endParaRPr lang="en-GB"/>
          </a:p>
          <a:p>
            <a:endParaRPr lang="en-GB">
              <a:cs typeface="Calibri"/>
            </a:endParaRPr>
          </a:p>
          <a:p>
            <a:r>
              <a:rPr lang="en-GB">
                <a:cs typeface="Calibri"/>
              </a:rPr>
              <a:t>A separate workbook (workbook 2 – Process Mapping) has been provided to complete their own process mapping before the peer group call.</a:t>
            </a:r>
            <a:endParaRPr lang="en-GB"/>
          </a:p>
          <a:p>
            <a:endParaRPr lang="en-GB">
              <a:cs typeface="Calibri" panose="020F0502020204030204"/>
            </a:endParaRPr>
          </a:p>
          <a:p>
            <a:endParaRPr lang="en-GB" dirty="0">
              <a:cs typeface="Calibri" panose="020F0502020204030204"/>
            </a:endParaRPr>
          </a:p>
          <a:p>
            <a:r>
              <a:rPr lang="en-GB" dirty="0"/>
              <a:t>Participants could adopt the one which they find most relevant.  The exercise can be done on paper, or in a spreadsheet, but if you wish to advise participants to use a digital tool, pre-formatted templates are available on Miro (Miro template library).  </a:t>
            </a:r>
            <a:endParaRPr lang="en-GB" b="1" dirty="0">
              <a:cs typeface="Calibri"/>
            </a:endParaRPr>
          </a:p>
          <a:p>
            <a:r>
              <a:rPr lang="en-GB" b="1" dirty="0">
                <a:cs typeface="Calibri"/>
              </a:rPr>
              <a:t>(Workbook 1 – Task 1.6)</a:t>
            </a:r>
            <a:endParaRPr lang="en-GB" dirty="0"/>
          </a:p>
          <a:p>
            <a:endParaRPr lang="en-GB" dirty="0"/>
          </a:p>
          <a:p>
            <a:r>
              <a:rPr lang="en-GB" dirty="0"/>
              <a:t>There are four videos provided on the VLE and a link in the workbook to provide further guidance.</a:t>
            </a:r>
            <a:endParaRPr lang="en-GB" dirty="0">
              <a:cs typeface="Calibri"/>
            </a:endParaRPr>
          </a:p>
          <a:p>
            <a:endParaRPr lang="en-GB" dirty="0"/>
          </a:p>
          <a:p>
            <a:r>
              <a:rPr lang="en-GB" dirty="0"/>
              <a:t>https://researchportal.port.ac.uk/portal/en/publications/value-stream-mapping-in-a-service-environment-a-comparison-of-approaches(dcb15df8-be16-49ca-b512-d5a0cb009dd4).html </a:t>
            </a:r>
            <a:endParaRPr lang="en-GB" dirty="0">
              <a:cs typeface="Calibri"/>
            </a:endParaRP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85235B-D85F-4F8F-B721-44FFE1F4648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220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Amberol</a:t>
            </a:r>
            <a:r>
              <a:rPr lang="en-GB" dirty="0"/>
              <a:t> is an SME manufacturer of heavy duty plastics, </a:t>
            </a:r>
            <a:r>
              <a:rPr lang="en-GB" b="0" i="0" dirty="0">
                <a:solidFill>
                  <a:srgbClr val="606060"/>
                </a:solidFill>
                <a:effectLst/>
                <a:latin typeface="Helvetica" panose="020B0604020202020204" pitchFamily="34" charset="0"/>
              </a:rPr>
              <a:t>that incorporates </a:t>
            </a:r>
            <a:r>
              <a:rPr lang="en-GB" b="0" i="0" dirty="0" err="1">
                <a:solidFill>
                  <a:srgbClr val="606060"/>
                </a:solidFill>
                <a:effectLst/>
                <a:latin typeface="Helvetica" panose="020B0604020202020204" pitchFamily="34" charset="0"/>
              </a:rPr>
              <a:t>Amberol’s</a:t>
            </a:r>
            <a:r>
              <a:rPr lang="en-GB" b="0" i="0" dirty="0">
                <a:solidFill>
                  <a:srgbClr val="606060"/>
                </a:solidFill>
                <a:effectLst/>
                <a:latin typeface="Helvetica" panose="020B0604020202020204" pitchFamily="34" charset="0"/>
              </a:rPr>
              <a:t> unique self-watering </a:t>
            </a:r>
            <a:r>
              <a:rPr lang="en-GB" b="0" i="0" dirty="0" err="1">
                <a:solidFill>
                  <a:srgbClr val="606060"/>
                </a:solidFill>
                <a:effectLst/>
                <a:latin typeface="Helvetica" panose="020B0604020202020204" pitchFamily="34" charset="0"/>
              </a:rPr>
              <a:t>Aquafeed</a:t>
            </a:r>
            <a:r>
              <a:rPr lang="en-GB" b="0" i="0" baseline="30000" dirty="0" err="1">
                <a:solidFill>
                  <a:srgbClr val="606060"/>
                </a:solidFill>
                <a:effectLst/>
                <a:latin typeface="Helvetica" panose="020B0604020202020204" pitchFamily="34" charset="0"/>
              </a:rPr>
              <a:t>TM</a:t>
            </a:r>
            <a:r>
              <a:rPr lang="en-GB" b="0" i="0" dirty="0">
                <a:solidFill>
                  <a:srgbClr val="606060"/>
                </a:solidFill>
                <a:effectLst/>
                <a:latin typeface="Helvetica" panose="020B0604020202020204" pitchFamily="34" charset="0"/>
              </a:rPr>
              <a:t> technology. Products </a:t>
            </a:r>
            <a:r>
              <a:rPr lang="en-GB" dirty="0"/>
              <a:t>include the planters and bins used in public spaces and as street furniture.  </a:t>
            </a:r>
          </a:p>
          <a:p>
            <a:endParaRPr lang="en-GB" dirty="0"/>
          </a:p>
          <a:p>
            <a:r>
              <a:rPr lang="en-GB" dirty="0"/>
              <a:t>Orders are therefore based on B2B bulk orders for standard or customised products (</a:t>
            </a:r>
            <a:r>
              <a:rPr lang="en-GB" dirty="0" err="1"/>
              <a:t>eg</a:t>
            </a:r>
            <a:r>
              <a:rPr lang="en-GB" dirty="0"/>
              <a:t> according to the colours and branding of a specific Local Authority or Commercial space). </a:t>
            </a:r>
            <a:r>
              <a:rPr lang="en-GB" dirty="0">
                <a:hlinkClick r:id="rId3"/>
              </a:rPr>
              <a:t>Self-watering planters, hanging baskets, window boxes &amp; more! (amberol.co.uk)</a:t>
            </a:r>
            <a:r>
              <a:rPr lang="en-GB" dirty="0"/>
              <a:t> </a:t>
            </a:r>
          </a:p>
          <a:p>
            <a:endParaRPr lang="en-GB" dirty="0"/>
          </a:p>
          <a:p>
            <a:r>
              <a:rPr lang="en-GB" i="1" dirty="0"/>
              <a:t>Facilitator note: could use alternative local case study</a:t>
            </a:r>
          </a:p>
        </p:txBody>
      </p:sp>
      <p:sp>
        <p:nvSpPr>
          <p:cNvPr id="4" name="Slide Number Placeholder 3"/>
          <p:cNvSpPr>
            <a:spLocks noGrp="1"/>
          </p:cNvSpPr>
          <p:nvPr>
            <p:ph type="sldNum" sz="quarter" idx="5"/>
          </p:nvPr>
        </p:nvSpPr>
        <p:spPr/>
        <p:txBody>
          <a:bodyPr/>
          <a:lstStyle/>
          <a:p>
            <a:fld id="{7885235B-D85F-4F8F-B721-44FFE1F46482}" type="slidenum">
              <a:rPr lang="en-GB" smtClean="0"/>
              <a:t>22</a:t>
            </a:fld>
            <a:endParaRPr lang="en-GB"/>
          </a:p>
        </p:txBody>
      </p:sp>
    </p:spTree>
    <p:extLst>
      <p:ext uri="{BB962C8B-B14F-4D97-AF65-F5344CB8AC3E}">
        <p14:creationId xmlns:p14="http://schemas.microsoft.com/office/powerpoint/2010/main" val="764450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Adding the customer’s perspective to the value flow map adds an additional dimension. </a:t>
            </a:r>
          </a:p>
          <a:p>
            <a:r>
              <a:rPr lang="en-GB" dirty="0"/>
              <a:t>This is very important for service-based businesses, where the customer is intrinsically involved at various stages by ‘receiving’ the service, such as having their hair styled, or approving design ideas for their branding. </a:t>
            </a:r>
          </a:p>
          <a:p>
            <a:endParaRPr lang="en-GB" dirty="0"/>
          </a:p>
          <a:p>
            <a:r>
              <a:rPr lang="en-GB" dirty="0"/>
              <a:t>For </a:t>
            </a:r>
            <a:r>
              <a:rPr lang="en-GB" dirty="0" err="1"/>
              <a:t>Amberol</a:t>
            </a:r>
            <a:r>
              <a:rPr lang="en-GB" dirty="0"/>
              <a:t>, this service might include custom design or training local estates staff in use and care of the product.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Facilitator note: could use alternative local case study</a:t>
            </a:r>
          </a:p>
          <a:p>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23</a:t>
            </a:fld>
            <a:endParaRPr lang="en-GB"/>
          </a:p>
        </p:txBody>
      </p:sp>
    </p:spTree>
    <p:extLst>
      <p:ext uri="{BB962C8B-B14F-4D97-AF65-F5344CB8AC3E}">
        <p14:creationId xmlns:p14="http://schemas.microsoft.com/office/powerpoint/2010/main" val="4257425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3</a:t>
            </a:fld>
            <a:endParaRPr lang="en-GB"/>
          </a:p>
        </p:txBody>
      </p:sp>
    </p:spTree>
    <p:extLst>
      <p:ext uri="{BB962C8B-B14F-4D97-AF65-F5344CB8AC3E}">
        <p14:creationId xmlns:p14="http://schemas.microsoft.com/office/powerpoint/2010/main" val="1358274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Refer to Video available on VLE for further guidance: Mod10 Process Mapping 3 – SIPOC</a:t>
            </a:r>
          </a:p>
          <a:p>
            <a:endParaRPr lang="en-GB"/>
          </a:p>
          <a:p>
            <a:r>
              <a:rPr lang="en-GB"/>
              <a:t>A SIPOC diagram is a planning tool that defines a complex project – for example at the Measure phase of the Six Sigma DMAIC process. </a:t>
            </a:r>
          </a:p>
          <a:p>
            <a:r>
              <a:rPr lang="en-GB"/>
              <a:t>SIPOC summarises: Suppliers, Inputs, Process, Outputs and the Customers that receive the process outputs. </a:t>
            </a:r>
          </a:p>
          <a:p>
            <a:endParaRPr lang="en-GB"/>
          </a:p>
          <a:p>
            <a:r>
              <a:rPr lang="en-GB"/>
              <a:t>It is particularly helpful to determine and help everyone to consider the following :</a:t>
            </a:r>
          </a:p>
          <a:p>
            <a:pPr marL="171450" indent="-171450">
              <a:buFont typeface="Arial" panose="020B0604020202020204" pitchFamily="34" charset="0"/>
              <a:buChar char="•"/>
            </a:pPr>
            <a:r>
              <a:rPr lang="en-GB"/>
              <a:t>Who supplies Inputs to the process? </a:t>
            </a:r>
          </a:p>
          <a:p>
            <a:pPr marL="171450" indent="-171450">
              <a:buFont typeface="Arial" panose="020B0604020202020204" pitchFamily="34" charset="0"/>
              <a:buChar char="•"/>
            </a:pPr>
            <a:r>
              <a:rPr lang="en-GB"/>
              <a:t>What specifications are placed on the Inputs? </a:t>
            </a:r>
          </a:p>
          <a:p>
            <a:pPr marL="171450" indent="-171450">
              <a:buFont typeface="Arial" panose="020B0604020202020204" pitchFamily="34" charset="0"/>
              <a:buChar char="•"/>
            </a:pPr>
            <a:r>
              <a:rPr lang="en-GB"/>
              <a:t>Who are the true Customers of the process? </a:t>
            </a:r>
          </a:p>
          <a:p>
            <a:pPr marL="171450" indent="-171450">
              <a:buFont typeface="Arial" panose="020B0604020202020204" pitchFamily="34" charset="0"/>
              <a:buChar char="•"/>
            </a:pPr>
            <a:r>
              <a:rPr lang="en-GB"/>
              <a:t>What are the Requirements of the customers? </a:t>
            </a:r>
          </a:p>
        </p:txBody>
      </p:sp>
    </p:spTree>
    <p:extLst>
      <p:ext uri="{BB962C8B-B14F-4D97-AF65-F5344CB8AC3E}">
        <p14:creationId xmlns:p14="http://schemas.microsoft.com/office/powerpoint/2010/main" val="147140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Arial" panose="020B0604020202020204" pitchFamily="34" charset="0"/>
                <a:cs typeface="Arial" panose="020B0604020202020204" pitchFamily="34" charset="0"/>
              </a:rPr>
              <a:t>Refer to Video available on VLE for further guidance: Mod10 Process Mapping 4 – Input-Output Transformation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Facilitator note: could use a local case study to support</a:t>
            </a:r>
          </a:p>
          <a:p>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25</a:t>
            </a:fld>
            <a:endParaRPr lang="en-GB"/>
          </a:p>
        </p:txBody>
      </p:sp>
    </p:spTree>
    <p:extLst>
      <p:ext uri="{BB962C8B-B14F-4D97-AF65-F5344CB8AC3E}">
        <p14:creationId xmlns:p14="http://schemas.microsoft.com/office/powerpoint/2010/main" val="3181149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prstClr val="white"/>
              </a:solidFill>
              <a:latin typeface="Arial"/>
              <a:cs typeface="Arial"/>
            </a:endParaRPr>
          </a:p>
          <a:p>
            <a:r>
              <a:rPr lang="en-GB" dirty="0">
                <a:cs typeface="Calibri"/>
              </a:rPr>
              <a:t>The final part of the session will highlight the importance of engaging all employees in this work and offers some practical tools to help build a culture of continuous improvement</a:t>
            </a:r>
            <a:endParaRPr lang="en-GB"/>
          </a:p>
          <a:p>
            <a:r>
              <a:rPr lang="en-GB"/>
              <a:t>Section 3: Continuous Improvement: Slides 31 – 42</a:t>
            </a:r>
            <a:endParaRPr lang="en-GB" dirty="0">
              <a:cs typeface="Calibri"/>
            </a:endParaRPr>
          </a:p>
          <a:p>
            <a:r>
              <a:rPr lang="en-GB"/>
              <a:t>Duration:</a:t>
            </a:r>
            <a:r>
              <a:rPr lang="en-GB" dirty="0"/>
              <a:t> </a:t>
            </a:r>
            <a:endParaRPr lang="en-GB" dirty="0">
              <a:cs typeface="Calibri"/>
            </a:endParaRPr>
          </a:p>
          <a:p>
            <a:pPr marL="171450" indent="-171450">
              <a:buFontTx/>
              <a:buChar char="-"/>
            </a:pPr>
            <a:r>
              <a:rPr lang="en-GB"/>
              <a:t>Concept (including group activity 1): 25 minutes</a:t>
            </a:r>
            <a:endParaRPr lang="en-GB" dirty="0">
              <a:cs typeface="Calibri"/>
            </a:endParaRPr>
          </a:p>
          <a:p>
            <a:pPr marL="171450" indent="-171450">
              <a:buFontTx/>
              <a:buChar char="-"/>
            </a:pPr>
            <a:r>
              <a:rPr lang="en-GB"/>
              <a:t>Group activity 2: 15 minutes</a:t>
            </a:r>
            <a:endParaRPr lang="en-GB" dirty="0">
              <a:cs typeface="Calibri"/>
            </a:endParaRPr>
          </a:p>
          <a:p>
            <a:pPr marL="171450" indent="-171450">
              <a:buFontTx/>
              <a:buChar char="-"/>
            </a:pPr>
            <a:endParaRPr lang="en-GB"/>
          </a:p>
          <a:p>
            <a:pPr marL="0" indent="0">
              <a:buFontTx/>
              <a:buNone/>
            </a:pPr>
            <a:endParaRPr lang="en-GB"/>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7885235B-D85F-4F8F-B721-44FFE1F46482}" type="slidenum">
              <a:rPr lang="en-GB" smtClean="0"/>
              <a:t>27</a:t>
            </a:fld>
            <a:endParaRPr lang="en-GB"/>
          </a:p>
        </p:txBody>
      </p:sp>
    </p:spTree>
    <p:extLst>
      <p:ext uri="{BB962C8B-B14F-4D97-AF65-F5344CB8AC3E}">
        <p14:creationId xmlns:p14="http://schemas.microsoft.com/office/powerpoint/2010/main" val="2441845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mn-lt"/>
              </a:rPr>
              <a:t>What is continuous improvement? </a:t>
            </a:r>
          </a:p>
          <a:p>
            <a:r>
              <a:rPr lang="en-GB">
                <a:latin typeface="+mn-lt"/>
              </a:rPr>
              <a:t>Some of the best practices which are available to use to continuously improve your business.</a:t>
            </a:r>
          </a:p>
          <a:p>
            <a:endParaRPr lang="en-GB">
              <a:latin typeface="+mn-lt"/>
            </a:endParaRPr>
          </a:p>
          <a:p>
            <a:r>
              <a:rPr lang="en-GB" b="1">
                <a:latin typeface="+mn-lt"/>
              </a:rPr>
              <a:t>5 Lean Principles:</a:t>
            </a:r>
          </a:p>
          <a:p>
            <a:endParaRPr lang="en-GB">
              <a:latin typeface="+mn-lt"/>
            </a:endParaRPr>
          </a:p>
          <a:p>
            <a:pPr marL="609600" indent="-609600" eaLnBrk="1" hangingPunct="1">
              <a:lnSpc>
                <a:spcPct val="150000"/>
              </a:lnSpc>
              <a:buClr>
                <a:srgbClr val="000000"/>
              </a:buClr>
              <a:buSzPct val="80000"/>
              <a:buFontTx/>
              <a:buAutoNum type="arabicPeriod"/>
              <a:defRPr/>
            </a:pPr>
            <a:r>
              <a:rPr lang="en-US" sz="1200">
                <a:solidFill>
                  <a:srgbClr val="000000"/>
                </a:solidFill>
                <a:latin typeface="+mn-lt"/>
                <a:cs typeface="+mn-cs"/>
              </a:rPr>
              <a:t>Specify value</a:t>
            </a:r>
          </a:p>
          <a:p>
            <a:pPr marL="609600" indent="-609600" eaLnBrk="1" hangingPunct="1">
              <a:lnSpc>
                <a:spcPct val="150000"/>
              </a:lnSpc>
              <a:buClr>
                <a:srgbClr val="000000"/>
              </a:buClr>
              <a:buSzPct val="80000"/>
              <a:buFontTx/>
              <a:buAutoNum type="arabicPeriod"/>
              <a:defRPr/>
            </a:pPr>
            <a:r>
              <a:rPr lang="en-US" sz="1200">
                <a:solidFill>
                  <a:srgbClr val="000000"/>
                </a:solidFill>
                <a:latin typeface="+mn-lt"/>
                <a:cs typeface="+mn-cs"/>
              </a:rPr>
              <a:t>Map the flow of value</a:t>
            </a:r>
          </a:p>
          <a:p>
            <a:pPr marL="609600" indent="-609600" eaLnBrk="1" hangingPunct="1">
              <a:lnSpc>
                <a:spcPct val="150000"/>
              </a:lnSpc>
              <a:buClr>
                <a:srgbClr val="000000"/>
              </a:buClr>
              <a:buSzPct val="80000"/>
              <a:buFontTx/>
              <a:buAutoNum type="arabicPeriod"/>
              <a:defRPr/>
            </a:pPr>
            <a:r>
              <a:rPr lang="en-US" sz="1200">
                <a:solidFill>
                  <a:srgbClr val="000000"/>
                </a:solidFill>
                <a:latin typeface="+mn-lt"/>
                <a:cs typeface="+mn-cs"/>
              </a:rPr>
              <a:t>Make value flow</a:t>
            </a:r>
          </a:p>
          <a:p>
            <a:pPr marL="609600" indent="-609600" eaLnBrk="1" hangingPunct="1">
              <a:lnSpc>
                <a:spcPct val="150000"/>
              </a:lnSpc>
              <a:buClr>
                <a:srgbClr val="000000"/>
              </a:buClr>
              <a:buSzPct val="80000"/>
              <a:buFontTx/>
              <a:buAutoNum type="arabicPeriod"/>
              <a:defRPr/>
            </a:pPr>
            <a:r>
              <a:rPr lang="en-US" sz="1200">
                <a:solidFill>
                  <a:srgbClr val="000000"/>
                </a:solidFill>
                <a:latin typeface="+mn-lt"/>
                <a:cs typeface="+mn-cs"/>
              </a:rPr>
              <a:t>Pull from the customer</a:t>
            </a:r>
          </a:p>
          <a:p>
            <a:pPr marL="609600" indent="-609600" eaLnBrk="1" hangingPunct="1">
              <a:lnSpc>
                <a:spcPct val="150000"/>
              </a:lnSpc>
              <a:buClr>
                <a:srgbClr val="000000"/>
              </a:buClr>
              <a:buSzPct val="80000"/>
              <a:buFontTx/>
              <a:buAutoNum type="arabicPeriod"/>
              <a:defRPr/>
            </a:pPr>
            <a:r>
              <a:rPr lang="en-US" sz="1200">
                <a:solidFill>
                  <a:srgbClr val="000000"/>
                </a:solidFill>
                <a:latin typeface="+mn-lt"/>
                <a:cs typeface="+mn-cs"/>
              </a:rPr>
              <a:t>Seek perfection</a:t>
            </a:r>
          </a:p>
          <a:p>
            <a:pPr marL="609600" indent="-609600" eaLnBrk="1" hangingPunct="1">
              <a:lnSpc>
                <a:spcPct val="150000"/>
              </a:lnSpc>
              <a:buClr>
                <a:srgbClr val="000000"/>
              </a:buClr>
              <a:buSzPct val="80000"/>
              <a:buFontTx/>
              <a:buAutoNum type="arabicPeriod"/>
              <a:defRPr/>
            </a:pPr>
            <a:endParaRPr lang="en-US" sz="1200">
              <a:solidFill>
                <a:srgbClr val="000000"/>
              </a:solidFill>
              <a:latin typeface="Times New Roman" pitchFamily="18" charset="0"/>
              <a:cs typeface="+mn-cs"/>
            </a:endParaRPr>
          </a:p>
          <a:p>
            <a:pPr marL="0" indent="0" eaLnBrk="1" hangingPunct="1">
              <a:lnSpc>
                <a:spcPct val="150000"/>
              </a:lnSpc>
              <a:buClr>
                <a:srgbClr val="000000"/>
              </a:buClr>
              <a:buSzPct val="80000"/>
              <a:buFontTx/>
              <a:buNone/>
              <a:defRPr/>
            </a:pPr>
            <a:r>
              <a:rPr lang="en-US" sz="1200" b="1">
                <a:solidFill>
                  <a:srgbClr val="000000"/>
                </a:solidFill>
                <a:latin typeface="+mn-lt"/>
                <a:cs typeface="+mn-cs"/>
              </a:rPr>
              <a:t>5 Focusing Steps (Theory of Constraints)</a:t>
            </a:r>
          </a:p>
          <a:p>
            <a:pPr marL="228600" indent="-228600">
              <a:buFont typeface="+mj-lt"/>
              <a:buAutoNum type="arabicPeriod"/>
            </a:pPr>
            <a:r>
              <a:rPr lang="en-GB" altLang="en-US" sz="1200" b="0" u="none">
                <a:solidFill>
                  <a:schemeClr val="tx1"/>
                </a:solidFill>
                <a:latin typeface="+mn-lt"/>
              </a:rPr>
              <a:t>Identify the system’s constraint(s) – factors that stop the operation performing well</a:t>
            </a:r>
          </a:p>
          <a:p>
            <a:pPr marL="228600" indent="-228600">
              <a:buFont typeface="+mj-lt"/>
              <a:buAutoNum type="arabicPeriod"/>
            </a:pPr>
            <a:r>
              <a:rPr lang="en-GB" altLang="en-US" sz="1200" b="0" u="none">
                <a:solidFill>
                  <a:schemeClr val="tx1"/>
                </a:solidFill>
                <a:latin typeface="+mn-lt"/>
              </a:rPr>
              <a:t>Decide how to exploit the system’s constraint(s) – make sure that the limiting step is fully used</a:t>
            </a:r>
          </a:p>
          <a:p>
            <a:pPr marL="228600" indent="-228600">
              <a:buFont typeface="+mj-lt"/>
              <a:buAutoNum type="arabicPeriod"/>
            </a:pPr>
            <a:r>
              <a:rPr lang="en-GB" altLang="en-US" sz="1200" b="0" u="none">
                <a:solidFill>
                  <a:schemeClr val="tx1"/>
                </a:solidFill>
                <a:latin typeface="+mn-lt"/>
              </a:rPr>
              <a:t>Subordinate everything else to the above decision – prioritise step 2 and align everything else to this</a:t>
            </a:r>
          </a:p>
          <a:p>
            <a:pPr marL="228600" indent="-228600">
              <a:buFont typeface="+mj-lt"/>
              <a:buAutoNum type="arabicPeriod"/>
            </a:pPr>
            <a:r>
              <a:rPr lang="en-GB" altLang="en-US" sz="1200" b="0" u="none">
                <a:solidFill>
                  <a:schemeClr val="tx1"/>
                </a:solidFill>
                <a:latin typeface="+mn-lt"/>
              </a:rPr>
              <a:t>Elevate the system’s </a:t>
            </a:r>
            <a:r>
              <a:rPr lang="en-GB" altLang="en-US" sz="1200" b="0">
                <a:solidFill>
                  <a:schemeClr val="tx1"/>
                </a:solidFill>
                <a:latin typeface="+mn-lt"/>
              </a:rPr>
              <a:t>constraint – increase the productivity at the weakest point in the process by removing unnecessary tasks, increasing capacity, hiring new staff, etc. </a:t>
            </a:r>
          </a:p>
          <a:p>
            <a:pPr marL="228600" indent="-228600">
              <a:buFont typeface="+mj-lt"/>
              <a:buAutoNum type="arabicPeriod"/>
            </a:pPr>
            <a:r>
              <a:rPr lang="en-GB" altLang="en-US" sz="1200" b="0">
                <a:solidFill>
                  <a:schemeClr val="tx1"/>
                </a:solidFill>
                <a:latin typeface="+mn-lt"/>
              </a:rPr>
              <a:t>If in the previous steps a constraint has been broken, </a:t>
            </a:r>
            <a:r>
              <a:rPr lang="en-GB" altLang="en-US" sz="1200" b="0" u="none">
                <a:solidFill>
                  <a:schemeClr val="tx1"/>
                </a:solidFill>
                <a:latin typeface="+mn-lt"/>
              </a:rPr>
              <a:t>go back </a:t>
            </a:r>
            <a:r>
              <a:rPr lang="en-GB" altLang="en-US" sz="1200" b="0">
                <a:solidFill>
                  <a:schemeClr val="tx1"/>
                </a:solidFill>
                <a:latin typeface="+mn-lt"/>
              </a:rPr>
              <a:t>to step one to find the next constraint. Don’t allow inertia to cause a system’s constraints</a:t>
            </a:r>
            <a:endParaRPr lang="en-GB" b="0">
              <a:latin typeface="+mn-lt"/>
            </a:endParaRPr>
          </a:p>
        </p:txBody>
      </p:sp>
      <p:sp>
        <p:nvSpPr>
          <p:cNvPr id="4" name="Slide Number Placeholder 3"/>
          <p:cNvSpPr>
            <a:spLocks noGrp="1"/>
          </p:cNvSpPr>
          <p:nvPr>
            <p:ph type="sldNum" sz="quarter" idx="5"/>
          </p:nvPr>
        </p:nvSpPr>
        <p:spPr/>
        <p:txBody>
          <a:bodyPr/>
          <a:lstStyle/>
          <a:p>
            <a:fld id="{7885235B-D85F-4F8F-B721-44FFE1F46482}" type="slidenum">
              <a:rPr lang="en-GB" smtClean="0"/>
              <a:t>28</a:t>
            </a:fld>
            <a:endParaRPr lang="en-GB"/>
          </a:p>
        </p:txBody>
      </p:sp>
    </p:spTree>
    <p:extLst>
      <p:ext uri="{BB962C8B-B14F-4D97-AF65-F5344CB8AC3E}">
        <p14:creationId xmlns:p14="http://schemas.microsoft.com/office/powerpoint/2010/main" val="2094043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Split the group into Breakout Rooms or individually as appropriate. </a:t>
            </a:r>
            <a:r>
              <a:rPr lang="en-GB"/>
              <a:t>At the end of the breakout/group activity, </a:t>
            </a:r>
            <a:r>
              <a:rPr lang="en-GB" dirty="0"/>
              <a:t>ask </a:t>
            </a:r>
            <a:r>
              <a:rPr lang="en-GB"/>
              <a:t>a few volunteers to share their group findings/thoughts</a:t>
            </a:r>
            <a:r>
              <a:rPr lang="en-GB" dirty="0"/>
              <a:t> with the whole group</a:t>
            </a:r>
            <a:r>
              <a:rPr lang="en-GB"/>
              <a:t>.</a:t>
            </a:r>
          </a:p>
          <a:p>
            <a:endParaRPr lang="en-GB"/>
          </a:p>
          <a:p>
            <a:r>
              <a:rPr lang="en-GB"/>
              <a:t>The three quotes by Deming could open up further conversation on the relationship between People, Performance Measurement (or policies/reward schemes), and Continuous Improvement</a:t>
            </a:r>
            <a:r>
              <a:rPr lang="en-GB" dirty="0"/>
              <a:t> </a:t>
            </a:r>
            <a:endParaRPr lang="en-GB" dirty="0">
              <a:cs typeface="Calibri"/>
            </a:endParaRPr>
          </a:p>
          <a:p>
            <a:endParaRPr lang="en-GB"/>
          </a:p>
          <a:p>
            <a:r>
              <a:rPr lang="en-GB"/>
              <a:t>This will be further explored in Slides 36 and 37.</a:t>
            </a:r>
            <a:endParaRPr lang="en-GB" dirty="0">
              <a:cs typeface="Calibri"/>
            </a:endParaRPr>
          </a:p>
          <a:p>
            <a:endParaRPr lang="en-GB" dirty="0"/>
          </a:p>
          <a:p>
            <a:r>
              <a:rPr lang="en-GB" dirty="0"/>
              <a:t>If performance evaluation supports/encourages short term performance, (according to Deming) how can you encourage people to work towards continuous improvements? </a:t>
            </a:r>
            <a:endParaRPr lang="en-GB" dirty="0">
              <a:cs typeface="Calibri"/>
            </a:endParaRPr>
          </a:p>
          <a:p>
            <a:endParaRPr lang="en-GB" dirty="0">
              <a:cs typeface="Calibri"/>
            </a:endParaRPr>
          </a:p>
          <a:p>
            <a:endParaRPr lang="en-GB"/>
          </a:p>
        </p:txBody>
      </p:sp>
      <p:sp>
        <p:nvSpPr>
          <p:cNvPr id="4" name="Slide Number Placeholder 3"/>
          <p:cNvSpPr>
            <a:spLocks noGrp="1"/>
          </p:cNvSpPr>
          <p:nvPr>
            <p:ph type="sldNum" sz="quarter" idx="5"/>
          </p:nvPr>
        </p:nvSpPr>
        <p:spPr/>
        <p:txBody>
          <a:bodyPr/>
          <a:lstStyle/>
          <a:p>
            <a:fld id="{7885235B-D85F-4F8F-B721-44FFE1F46482}" type="slidenum">
              <a:rPr lang="en-GB" smtClean="0"/>
              <a:t>29</a:t>
            </a:fld>
            <a:endParaRPr lang="en-GB"/>
          </a:p>
        </p:txBody>
      </p:sp>
    </p:spTree>
    <p:extLst>
      <p:ext uri="{BB962C8B-B14F-4D97-AF65-F5344CB8AC3E}">
        <p14:creationId xmlns:p14="http://schemas.microsoft.com/office/powerpoint/2010/main" val="4158478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 few volunteers to share their thoughts/experience</a:t>
            </a:r>
          </a:p>
          <a:p>
            <a:endParaRPr lang="en-GB" dirty="0"/>
          </a:p>
          <a:p>
            <a:r>
              <a:rPr lang="en-GB" dirty="0"/>
              <a:t>The policies put in place should encourage system improvement rather than to penalise.</a:t>
            </a:r>
          </a:p>
          <a:p>
            <a:r>
              <a:rPr lang="en-GB" dirty="0"/>
              <a:t>It is also necessary to be aware of local optima versus system performance. </a:t>
            </a:r>
          </a:p>
          <a:p>
            <a:endParaRPr lang="en-GB" dirty="0"/>
          </a:p>
          <a:p>
            <a:r>
              <a:rPr lang="en-GB" dirty="0"/>
              <a:t>Using Chain Analogy, the strength of the chain depends on the weakest link. If local optima is adopted, the weakest link will be further penalised, and the strongest links will be further rewarded, yet this contributes nothing towards improving the system performance as a whole.</a:t>
            </a:r>
          </a:p>
          <a:p>
            <a:r>
              <a:rPr lang="en-GB" dirty="0"/>
              <a:t>This could lead to the discussion on ‘Where’ should the improvement be? Given limited amount of financial resources, where should investment be made? To further reward and invest on departments which is overperforming, or to focus on the constraint in the system, which is the ‘weakest link’?</a:t>
            </a:r>
          </a:p>
          <a:p>
            <a:r>
              <a:rPr lang="en-GB" dirty="0"/>
              <a:t>This could also be linked to cost accounting vs throughput accounting (Module 11). Should each department perform according to their capacity or should they perform according to the throughput of the system? </a:t>
            </a:r>
          </a:p>
          <a:p>
            <a:r>
              <a:rPr lang="en-GB" dirty="0"/>
              <a:t>Further details: https://www.tocico.org/page/toc_portal </a:t>
            </a:r>
          </a:p>
          <a:p>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30</a:t>
            </a:fld>
            <a:endParaRPr lang="en-GB"/>
          </a:p>
        </p:txBody>
      </p:sp>
    </p:spTree>
    <p:extLst>
      <p:ext uri="{BB962C8B-B14F-4D97-AF65-F5344CB8AC3E}">
        <p14:creationId xmlns:p14="http://schemas.microsoft.com/office/powerpoint/2010/main" val="105749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that People </a:t>
            </a:r>
            <a:r>
              <a:rPr lang="en-GB" dirty="0"/>
              <a:t>are </a:t>
            </a:r>
            <a:r>
              <a:rPr lang="en-GB"/>
              <a:t>at the centre of developing a culture of Continuous Improvement.</a:t>
            </a:r>
          </a:p>
          <a:p>
            <a:endParaRPr lang="en-GB"/>
          </a:p>
          <a:p>
            <a:r>
              <a:rPr lang="en-GB" dirty="0"/>
              <a:t>Deming’s </a:t>
            </a:r>
            <a:r>
              <a:rPr lang="en-GB"/>
              <a:t>Red Bead Experiment demonstrates how employees can be easily blamed for a ‘system problem’ which they do not have control of? You won't have time to play the video, but anyone interested can come back to it. </a:t>
            </a:r>
          </a:p>
          <a:p>
            <a:endParaRPr lang="en-GB"/>
          </a:p>
          <a:p>
            <a:r>
              <a:rPr lang="en-GB"/>
              <a:t>Get participants to relate this to Module 8, Employee Engagement and Leading Change (slide 35).</a:t>
            </a:r>
            <a:r>
              <a:rPr lang="en-GB" dirty="0"/>
              <a:t> How do these relate to their own business?</a:t>
            </a:r>
            <a:endParaRPr lang="en-GB"/>
          </a:p>
        </p:txBody>
      </p:sp>
      <p:sp>
        <p:nvSpPr>
          <p:cNvPr id="4" name="Slide Number Placeholder 3"/>
          <p:cNvSpPr>
            <a:spLocks noGrp="1"/>
          </p:cNvSpPr>
          <p:nvPr>
            <p:ph type="sldNum" sz="quarter" idx="5"/>
          </p:nvPr>
        </p:nvSpPr>
        <p:spPr/>
        <p:txBody>
          <a:bodyPr/>
          <a:lstStyle/>
          <a:p>
            <a:fld id="{7885235B-D85F-4F8F-B721-44FFE1F46482}" type="slidenum">
              <a:rPr lang="en-GB" smtClean="0"/>
              <a:t>31</a:t>
            </a:fld>
            <a:endParaRPr lang="en-GB"/>
          </a:p>
        </p:txBody>
      </p:sp>
    </p:spTree>
    <p:extLst>
      <p:ext uri="{BB962C8B-B14F-4D97-AF65-F5344CB8AC3E}">
        <p14:creationId xmlns:p14="http://schemas.microsoft.com/office/powerpoint/2010/main" val="3634717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tools to help employee engagement in continuous improvement, based on understanding where you are now ‘current state’ and the common complaints or compliments as discussed earlier. </a:t>
            </a:r>
          </a:p>
          <a:p>
            <a:endParaRPr lang="en-GB"/>
          </a:p>
          <a:p>
            <a:r>
              <a:rPr lang="en-GB"/>
              <a:t>The following slides illustrate these tools in practice. </a:t>
            </a:r>
          </a:p>
        </p:txBody>
      </p:sp>
      <p:sp>
        <p:nvSpPr>
          <p:cNvPr id="4" name="Slide Number Placeholder 3"/>
          <p:cNvSpPr>
            <a:spLocks noGrp="1"/>
          </p:cNvSpPr>
          <p:nvPr>
            <p:ph type="sldNum" sz="quarter" idx="5"/>
          </p:nvPr>
        </p:nvSpPr>
        <p:spPr/>
        <p:txBody>
          <a:bodyPr/>
          <a:lstStyle/>
          <a:p>
            <a:fld id="{7885235B-D85F-4F8F-B721-44FFE1F46482}" type="slidenum">
              <a:rPr lang="en-GB" smtClean="0"/>
              <a:t>32</a:t>
            </a:fld>
            <a:endParaRPr lang="en-GB"/>
          </a:p>
        </p:txBody>
      </p:sp>
    </p:spTree>
    <p:extLst>
      <p:ext uri="{BB962C8B-B14F-4D97-AF65-F5344CB8AC3E}">
        <p14:creationId xmlns:p14="http://schemas.microsoft.com/office/powerpoint/2010/main" val="300556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 example on how these tools are used for Thomas Bow in a project environment. It is a combination of a physical 'last planner board' and digital Critical Chain Project Management (CCPM) platform.</a:t>
            </a:r>
          </a:p>
          <a:p>
            <a:endParaRPr lang="en-GB"/>
          </a:p>
          <a:p>
            <a:r>
              <a:rPr lang="en-GB"/>
              <a:t>Link back to module 2 Digital Adoption and tools available</a:t>
            </a:r>
            <a:endParaRPr lang="en-GB">
              <a:cs typeface="Calibri"/>
            </a:endParaRPr>
          </a:p>
        </p:txBody>
      </p:sp>
      <p:sp>
        <p:nvSpPr>
          <p:cNvPr id="4" name="Slide Number Placeholder 3"/>
          <p:cNvSpPr>
            <a:spLocks noGrp="1"/>
          </p:cNvSpPr>
          <p:nvPr>
            <p:ph type="sldNum" sz="quarter" idx="5"/>
          </p:nvPr>
        </p:nvSpPr>
        <p:spPr/>
        <p:txBody>
          <a:bodyPr/>
          <a:lstStyle/>
          <a:p>
            <a:fld id="{7885235B-D85F-4F8F-B721-44FFE1F46482}" type="slidenum">
              <a:rPr lang="en-GB" smtClean="0"/>
              <a:t>33</a:t>
            </a:fld>
            <a:endParaRPr lang="en-GB"/>
          </a:p>
        </p:txBody>
      </p:sp>
    </p:spTree>
    <p:extLst>
      <p:ext uri="{BB962C8B-B14F-4D97-AF65-F5344CB8AC3E}">
        <p14:creationId xmlns:p14="http://schemas.microsoft.com/office/powerpoint/2010/main" val="365544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1F1E"/>
                </a:solidFill>
                <a:effectLst/>
                <a:latin typeface="Calibri" panose="020F0502020204030204" pitchFamily="34" charset="0"/>
              </a:rPr>
              <a:t>Emphasise the importance of addressing the “burning issue”, i.e. the action that will have the greatest impact on customer value.  This is the “problem statement” and should be agreed with your teams.  Work with teams (all functions and levels) to identify the causes of the problem.  </a:t>
            </a:r>
          </a:p>
          <a:p>
            <a:endParaRPr lang="en-GB" b="0" i="0" dirty="0">
              <a:solidFill>
                <a:srgbClr val="201F1E"/>
              </a:solidFill>
              <a:effectLst/>
              <a:latin typeface="Calibri" panose="020F0502020204030204" pitchFamily="34" charset="0"/>
            </a:endParaRPr>
          </a:p>
          <a:p>
            <a:r>
              <a:rPr lang="en-GB" b="0" i="0" dirty="0">
                <a:solidFill>
                  <a:srgbClr val="201F1E"/>
                </a:solidFill>
                <a:effectLst/>
                <a:latin typeface="Calibri" panose="020F0502020204030204" pitchFamily="34" charset="0"/>
              </a:rPr>
              <a:t>This tool can be used with </a:t>
            </a:r>
            <a:r>
              <a:rPr lang="en-GB" b="0" i="0">
                <a:solidFill>
                  <a:srgbClr val="201F1E"/>
                </a:solidFill>
                <a:effectLst/>
                <a:latin typeface="Calibri" panose="020F0502020204030204" pitchFamily="34" charset="0"/>
              </a:rPr>
              <a:t>other partners</a:t>
            </a:r>
            <a:r>
              <a:rPr lang="en-GB" b="0" i="0" dirty="0">
                <a:solidFill>
                  <a:srgbClr val="201F1E"/>
                </a:solidFill>
                <a:effectLst/>
                <a:latin typeface="Calibri" panose="020F0502020204030204" pitchFamily="34" charset="0"/>
              </a:rPr>
              <a:t> in the supply chain – ask for their views.  In this example the Crown Prosecution Service, Solicitors and Police were involved in identifying the cause of the problem.</a:t>
            </a:r>
          </a:p>
          <a:p>
            <a:endParaRPr lang="en-GB" dirty="0">
              <a:solidFill>
                <a:srgbClr val="201F1E"/>
              </a:solidFill>
              <a:cs typeface="Calibri"/>
            </a:endParaRPr>
          </a:p>
          <a:p>
            <a:r>
              <a:rPr lang="en-GB" b="1" dirty="0">
                <a:solidFill>
                  <a:srgbClr val="201F1E"/>
                </a:solidFill>
                <a:cs typeface="Calibri"/>
              </a:rPr>
              <a:t>Link back to module 2 – Digital Adoption</a:t>
            </a:r>
          </a:p>
          <a:p>
            <a:r>
              <a:rPr lang="en-GB" dirty="0">
                <a:solidFill>
                  <a:srgbClr val="201F1E"/>
                </a:solidFill>
                <a:cs typeface="Calibri"/>
              </a:rPr>
              <a:t>Digital tools can help to identify where the problems are occurring, by analysing data to identify patterns or capturing customer feedback via reviews or surveys. </a:t>
            </a:r>
          </a:p>
          <a:p>
            <a:r>
              <a:rPr lang="en-GB" dirty="0">
                <a:solidFill>
                  <a:srgbClr val="201F1E"/>
                </a:solidFill>
                <a:cs typeface="Calibri"/>
              </a:rPr>
              <a:t>Digitisation can also help to resolve the problems, using systems to improve the data flow, create visibility and overcome errors and bottlenecks.</a:t>
            </a:r>
          </a:p>
          <a:p>
            <a:endParaRPr lang="en-GB" dirty="0">
              <a:solidFill>
                <a:srgbClr val="201F1E"/>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Facilitator note: could use alternative local case study</a:t>
            </a:r>
          </a:p>
          <a:p>
            <a:r>
              <a:rPr lang="en-GB" dirty="0">
                <a:solidFill>
                  <a:srgbClr val="201F1E"/>
                </a:solidFill>
                <a:cs typeface="Calibri"/>
              </a:rPr>
              <a:t> </a:t>
            </a:r>
          </a:p>
        </p:txBody>
      </p:sp>
      <p:sp>
        <p:nvSpPr>
          <p:cNvPr id="4" name="Slide Number Placeholder 3"/>
          <p:cNvSpPr>
            <a:spLocks noGrp="1"/>
          </p:cNvSpPr>
          <p:nvPr>
            <p:ph type="sldNum" sz="quarter" idx="5"/>
          </p:nvPr>
        </p:nvSpPr>
        <p:spPr/>
        <p:txBody>
          <a:bodyPr/>
          <a:lstStyle/>
          <a:p>
            <a:fld id="{7885235B-D85F-4F8F-B721-44FFE1F46482}" type="slidenum">
              <a:rPr lang="en-GB" smtClean="0"/>
              <a:t>35</a:t>
            </a:fld>
            <a:endParaRPr lang="en-GB"/>
          </a:p>
        </p:txBody>
      </p:sp>
    </p:spTree>
    <p:extLst>
      <p:ext uri="{BB962C8B-B14F-4D97-AF65-F5344CB8AC3E}">
        <p14:creationId xmlns:p14="http://schemas.microsoft.com/office/powerpoint/2010/main" val="329539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Note to presenters/facilitators: Prep for Group Activity: </a:t>
            </a:r>
            <a:r>
              <a:rPr lang="en-US" dirty="0"/>
              <a:t>To avoid delays while participants find files, please make a copy of the Workbooks available to your participants either by email just before the session, or as a file in the chat from the beginning of the session.</a:t>
            </a:r>
            <a:endParaRPr lang="en-US" dirty="0">
              <a:cs typeface="Calibri"/>
            </a:endParaRPr>
          </a:p>
          <a:p>
            <a:r>
              <a:rPr lang="en-US" dirty="0"/>
              <a:t>You may need to download the PDF from the VLE beforehand - and have it close-to-hand to share in this way (– or brief the cohort facilitator to do this on your behalf.)</a:t>
            </a:r>
            <a:endParaRPr lang="en-US" dirty="0">
              <a:cs typeface="Calibri"/>
            </a:endParaRPr>
          </a:p>
          <a:p>
            <a:endParaRPr lang="en-US" dirty="0"/>
          </a:p>
          <a:p>
            <a:r>
              <a:rPr lang="en-US" dirty="0"/>
              <a:t>Also helpful to add a link to the VLE resource here: </a:t>
            </a:r>
          </a:p>
          <a:p>
            <a:endParaRPr lang="en-US" dirty="0">
              <a:cs typeface="Calibri" panose="020F0502020204030204"/>
            </a:endParaRPr>
          </a:p>
          <a:p>
            <a:r>
              <a:rPr lang="en-US" dirty="0"/>
              <a:t>Duration (120 minutes):</a:t>
            </a:r>
            <a:endParaRPr lang="en-US" dirty="0">
              <a:cs typeface="Calibri"/>
            </a:endParaRPr>
          </a:p>
          <a:p>
            <a:r>
              <a:rPr lang="en-US" dirty="0"/>
              <a:t>Section 1: ~ 20 minutes</a:t>
            </a:r>
            <a:endParaRPr lang="en-US" dirty="0">
              <a:cs typeface="Calibri"/>
            </a:endParaRPr>
          </a:p>
          <a:p>
            <a:r>
              <a:rPr lang="en-US" dirty="0"/>
              <a:t>Section 2: ~ 40 minutes</a:t>
            </a:r>
            <a:endParaRPr lang="en-US" dirty="0">
              <a:cs typeface="Calibri"/>
            </a:endParaRPr>
          </a:p>
          <a:p>
            <a:r>
              <a:rPr lang="en-US" dirty="0"/>
              <a:t>Section 3: ~  40 minutes</a:t>
            </a:r>
            <a:endParaRPr lang="en-US" dirty="0">
              <a:cs typeface="Calibri"/>
            </a:endParaRPr>
          </a:p>
          <a:p>
            <a:r>
              <a:rPr lang="en-US" dirty="0"/>
              <a:t>Brief walkthrough on workbook Task 3: ~ 10 minutes</a:t>
            </a:r>
            <a:endParaRPr lang="en-US" dirty="0">
              <a:cs typeface="Calibri"/>
            </a:endParaRPr>
          </a:p>
          <a:p>
            <a:r>
              <a:rPr lang="en-US" dirty="0"/>
              <a:t>Conclusion: ~ 10 minutes</a:t>
            </a:r>
            <a:endParaRPr lang="en-US" dirty="0">
              <a:cs typeface="Calibri"/>
            </a:endParaRPr>
          </a:p>
          <a:p>
            <a:endParaRPr lang="en-US" dirty="0"/>
          </a:p>
        </p:txBody>
      </p:sp>
    </p:spTree>
    <p:extLst>
      <p:ext uri="{BB962C8B-B14F-4D97-AF65-F5344CB8AC3E}">
        <p14:creationId xmlns:p14="http://schemas.microsoft.com/office/powerpoint/2010/main" val="2387219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1F1E"/>
                </a:solidFill>
                <a:effectLst/>
                <a:latin typeface="Calibri"/>
                <a:cs typeface="Calibri"/>
              </a:rPr>
              <a:t>In this </a:t>
            </a:r>
            <a:r>
              <a:rPr lang="en-GB" dirty="0">
                <a:solidFill>
                  <a:srgbClr val="201F1E"/>
                </a:solidFill>
                <a:latin typeface="Calibri"/>
                <a:cs typeface="Calibri"/>
              </a:rPr>
              <a:t>example</a:t>
            </a:r>
            <a:r>
              <a:rPr lang="en-GB" b="0" i="0" dirty="0">
                <a:solidFill>
                  <a:srgbClr val="201F1E"/>
                </a:solidFill>
                <a:effectLst/>
                <a:latin typeface="Calibri"/>
                <a:cs typeface="Calibri"/>
              </a:rPr>
              <a:t> the production team and suppliers were involved in identifying the root cause of the problems. The causes of the problem were grouped into these headings.  It emphasizes the need for engagement with all people involved in the process. </a:t>
            </a:r>
          </a:p>
          <a:p>
            <a:endParaRPr lang="en-GB" b="0" i="0" dirty="0">
              <a:solidFill>
                <a:srgbClr val="201F1E"/>
              </a:solidFill>
              <a:effectLst/>
              <a:latin typeface="Calibri"/>
              <a:cs typeface="Calibri"/>
            </a:endParaRPr>
          </a:p>
          <a:p>
            <a:r>
              <a:rPr lang="en-GB" b="0" i="0" dirty="0">
                <a:solidFill>
                  <a:srgbClr val="201F1E"/>
                </a:solidFill>
                <a:effectLst/>
                <a:latin typeface="Calibri"/>
                <a:cs typeface="Calibri"/>
              </a:rPr>
              <a:t>The supplier quality was found to be a big issue and this activity gained their understanding and commitment to change.</a:t>
            </a:r>
          </a:p>
          <a:p>
            <a:endParaRPr lang="en-GB" b="0" i="0" dirty="0">
              <a:solidFill>
                <a:srgbClr val="201F1E"/>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Facilitator note: could use alternative local case study</a:t>
            </a:r>
          </a:p>
          <a:p>
            <a:endParaRPr lang="en-GB" dirty="0">
              <a:latin typeface="Calibri"/>
              <a:cs typeface="Calibri"/>
            </a:endParaRPr>
          </a:p>
        </p:txBody>
      </p:sp>
      <p:sp>
        <p:nvSpPr>
          <p:cNvPr id="4" name="Slide Number Placeholder 3"/>
          <p:cNvSpPr>
            <a:spLocks noGrp="1"/>
          </p:cNvSpPr>
          <p:nvPr>
            <p:ph type="sldNum" sz="quarter" idx="5"/>
          </p:nvPr>
        </p:nvSpPr>
        <p:spPr/>
        <p:txBody>
          <a:bodyPr/>
          <a:lstStyle/>
          <a:p>
            <a:fld id="{7885235B-D85F-4F8F-B721-44FFE1F46482}" type="slidenum">
              <a:rPr lang="en-GB" smtClean="0"/>
              <a:t>36</a:t>
            </a:fld>
            <a:endParaRPr lang="en-GB"/>
          </a:p>
        </p:txBody>
      </p:sp>
    </p:spTree>
    <p:extLst>
      <p:ext uri="{BB962C8B-B14F-4D97-AF65-F5344CB8AC3E}">
        <p14:creationId xmlns:p14="http://schemas.microsoft.com/office/powerpoint/2010/main" val="674279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Issues that cause non-value-added processes</a:t>
            </a:r>
            <a:endParaRPr lang="en-US" b="1" dirty="0"/>
          </a:p>
          <a:p>
            <a:endParaRPr lang="en-GB" dirty="0"/>
          </a:p>
          <a:p>
            <a:r>
              <a:rPr lang="en-GB" b="1" dirty="0"/>
              <a:t>Role ambiguity</a:t>
            </a:r>
            <a:r>
              <a:rPr lang="en-GB" dirty="0"/>
              <a:t>: Denotes lack of clarity about the expectations, norms, and behaviours associated with a particular job. Transactions affecting those assets; (3) recording or reporting of related transactions.</a:t>
            </a:r>
            <a:endParaRPr lang="en-US" dirty="0"/>
          </a:p>
          <a:p>
            <a:endParaRPr lang="en-GB" dirty="0"/>
          </a:p>
          <a:p>
            <a:r>
              <a:rPr lang="en-GB" b="1" dirty="0"/>
              <a:t>Bottlenecks</a:t>
            </a:r>
            <a:r>
              <a:rPr lang="en-GB" dirty="0"/>
              <a:t>: When a number of information flows lead to a single activity, the process may be hindered by insufficient resources dedicated to the roles and events</a:t>
            </a:r>
          </a:p>
          <a:p>
            <a:endParaRPr lang="en-GB" dirty="0">
              <a:cs typeface="Calibri"/>
            </a:endParaRPr>
          </a:p>
          <a:p>
            <a:r>
              <a:rPr lang="en-GB" b="1" dirty="0"/>
              <a:t>Data duplication</a:t>
            </a:r>
            <a:r>
              <a:rPr lang="en-GB" dirty="0"/>
              <a:t>: Occurs when multiple groups involved in the process begin maintaining their own separate information systems. </a:t>
            </a:r>
            <a:endParaRPr lang="en-US" dirty="0"/>
          </a:p>
          <a:p>
            <a:endParaRPr lang="en-GB" dirty="0"/>
          </a:p>
          <a:p>
            <a:r>
              <a:rPr lang="en-GB" b="1" dirty="0"/>
              <a:t>Handoffs</a:t>
            </a:r>
            <a:r>
              <a:rPr lang="en-GB" dirty="0"/>
              <a:t>: Involve the transfer of responsibility from one role to another, providing the opportunity for mistakes, miscommunication, and delay. </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7885235B-D85F-4F8F-B721-44FFE1F46482}" type="slidenum">
              <a:rPr lang="en-GB" smtClean="0"/>
              <a:t>40</a:t>
            </a:fld>
            <a:endParaRPr lang="en-GB"/>
          </a:p>
        </p:txBody>
      </p:sp>
    </p:spTree>
    <p:extLst>
      <p:ext uri="{BB962C8B-B14F-4D97-AF65-F5344CB8AC3E}">
        <p14:creationId xmlns:p14="http://schemas.microsoft.com/office/powerpoint/2010/main" val="297942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Manual steps:</a:t>
            </a:r>
            <a:r>
              <a:rPr lang="en-GB"/>
              <a:t> Technology and systems could be implemented to take the place of manual steps, which are labour-intensive and add to cycle time and errors. </a:t>
            </a:r>
            <a:endParaRPr lang="en-US" dirty="0"/>
          </a:p>
          <a:p>
            <a:endParaRPr lang="en-GB" dirty="0"/>
          </a:p>
          <a:p>
            <a:r>
              <a:rPr lang="en-GB" b="1"/>
              <a:t>Old ways</a:t>
            </a:r>
            <a:r>
              <a:rPr lang="en-GB"/>
              <a:t>: Technology and systems are available but not used because employees have not been trained (or have been trained and do not want to use them). Employees revert to ‘‘old ways of doing things.’’ </a:t>
            </a:r>
            <a:endParaRPr lang="en-US" dirty="0"/>
          </a:p>
          <a:p>
            <a:endParaRPr lang="en-US" dirty="0"/>
          </a:p>
          <a:p>
            <a:r>
              <a:rPr lang="en-GB" b="1"/>
              <a:t>Cycle time</a:t>
            </a:r>
            <a:r>
              <a:rPr lang="en-GB"/>
              <a:t>: The time consumed during the entire process flow should be at the heart of performance measurement, providing focus on the length of time it takes from start to finish. </a:t>
            </a:r>
            <a:endParaRPr lang="en-US">
              <a:cs typeface="Calibri"/>
            </a:endParaRPr>
          </a:p>
          <a:p>
            <a:endParaRPr lang="en-GB" dirty="0"/>
          </a:p>
          <a:p>
            <a:r>
              <a:rPr lang="en-GB" b="1"/>
              <a:t>Quality control</a:t>
            </a:r>
            <a:r>
              <a:rPr lang="en-GB"/>
              <a:t>: Quality control is when someone else checks work, not when someone checks his/her own work. </a:t>
            </a:r>
            <a:endParaRPr lang="en-US"/>
          </a:p>
          <a:p>
            <a:endParaRPr lang="en-GB" dirty="0"/>
          </a:p>
          <a:p>
            <a:r>
              <a:rPr lang="en-GB" b="1"/>
              <a:t>Paper records</a:t>
            </a:r>
            <a:r>
              <a:rPr lang="en-GB"/>
              <a:t>: Question whether the current process is adding, maintaining, or eliminating paper records. </a:t>
            </a:r>
            <a:endParaRPr lang="en-US"/>
          </a:p>
          <a:p>
            <a:endParaRPr lang="en-GB" dirty="0"/>
          </a:p>
          <a:p>
            <a:r>
              <a:rPr lang="en-GB" b="1"/>
              <a:t>Rework</a:t>
            </a:r>
            <a:r>
              <a:rPr lang="en-GB"/>
              <a:t>: People spending time fixing errors or remediating problems.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7885235B-D85F-4F8F-B721-44FFE1F46482}" type="slidenum">
              <a:rPr lang="en-GB" smtClean="0"/>
              <a:t>41</a:t>
            </a:fld>
            <a:endParaRPr lang="en-GB"/>
          </a:p>
        </p:txBody>
      </p:sp>
    </p:spTree>
    <p:extLst>
      <p:ext uri="{BB962C8B-B14F-4D97-AF65-F5344CB8AC3E}">
        <p14:creationId xmlns:p14="http://schemas.microsoft.com/office/powerpoint/2010/main" val="2566114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0" dirty="0">
                <a:cs typeface="Calibri"/>
              </a:rPr>
              <a:t>FIRST DISCUSSED IN MODULE 2</a:t>
            </a:r>
          </a:p>
          <a:p>
            <a:endParaRPr lang="en-GB" b="0" dirty="0">
              <a:cs typeface="Calibri"/>
            </a:endParaRPr>
          </a:p>
          <a:p>
            <a:r>
              <a:rPr lang="en-GB" b="0" dirty="0">
                <a:cs typeface="Calibri"/>
              </a:rPr>
              <a:t>Invite participants to reflect on how these technologies will affect their operations in the future as we move through the next few slides. </a:t>
            </a:r>
          </a:p>
          <a:p>
            <a:endParaRPr lang="en-GB" b="0" dirty="0">
              <a:cs typeface="Calibri"/>
            </a:endParaRPr>
          </a:p>
          <a:p>
            <a:endParaRPr lang="en-GB" b="0" dirty="0">
              <a:cs typeface="Calibri"/>
            </a:endParaRPr>
          </a:p>
          <a:p>
            <a:endParaRPr lang="en-GB" b="0" dirty="0">
              <a:cs typeface="Calibri"/>
            </a:endParaRPr>
          </a:p>
          <a:p>
            <a:endParaRPr lang="en-GB" b="0" dirty="0">
              <a:cs typeface="Calibri"/>
            </a:endParaRPr>
          </a:p>
          <a:p>
            <a:endParaRPr lang="en-GB" b="0" dirty="0">
              <a:cs typeface="Calibri"/>
            </a:endParaRPr>
          </a:p>
        </p:txBody>
      </p:sp>
      <p:sp>
        <p:nvSpPr>
          <p:cNvPr id="4" name="TextBox 3">
            <a:extLst>
              <a:ext uri="{FF2B5EF4-FFF2-40B4-BE49-F238E27FC236}">
                <a16:creationId xmlns:a16="http://schemas.microsoft.com/office/drawing/2014/main" id="{C8C12026-217C-4190-A293-54FAAD2FFE88}"/>
              </a:ext>
            </a:extLst>
          </p:cNvPr>
          <p:cNvSpPr txBox="1"/>
          <p:nvPr/>
        </p:nvSpPr>
        <p:spPr>
          <a:xfrm>
            <a:off x="0" y="0"/>
            <a:ext cx="3810000" cy="12700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2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689702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a:t>slide </a:t>
            </a:r>
            <a:r>
              <a:rPr lang="en-GB" dirty="0"/>
              <a:t>corresponds to Workbook 2 – Question 5.</a:t>
            </a:r>
          </a:p>
          <a:p>
            <a:endParaRPr lang="en-GB" dirty="0"/>
          </a:p>
          <a:p>
            <a:r>
              <a:rPr lang="en-GB" dirty="0"/>
              <a:t>There might be many different ‘actions’ needed to be undertaken. These may well need to be rationalised!</a:t>
            </a:r>
          </a:p>
          <a:p>
            <a:endParaRPr lang="en-GB" dirty="0"/>
          </a:p>
          <a:p>
            <a:r>
              <a:rPr lang="en-GB" dirty="0"/>
              <a:t>This matrix might help participants to prioritise the actions and feed them into the Growth Action </a:t>
            </a:r>
            <a:r>
              <a:rPr lang="en-GB"/>
              <a:t>Plan</a:t>
            </a:r>
            <a:r>
              <a:rPr lang="en-GB" dirty="0"/>
              <a:t>.</a:t>
            </a:r>
          </a:p>
        </p:txBody>
      </p:sp>
      <p:sp>
        <p:nvSpPr>
          <p:cNvPr id="4" name="Slide Number Placeholder 3"/>
          <p:cNvSpPr>
            <a:spLocks noGrp="1"/>
          </p:cNvSpPr>
          <p:nvPr>
            <p:ph type="sldNum" sz="quarter" idx="5"/>
          </p:nvPr>
        </p:nvSpPr>
        <p:spPr/>
        <p:txBody>
          <a:bodyPr/>
          <a:lstStyle/>
          <a:p>
            <a:fld id="{7885235B-D85F-4F8F-B721-44FFE1F46482}" type="slidenum">
              <a:rPr lang="en-GB" smtClean="0"/>
              <a:t>43</a:t>
            </a:fld>
            <a:endParaRPr lang="en-GB"/>
          </a:p>
        </p:txBody>
      </p:sp>
    </p:spTree>
    <p:extLst>
      <p:ext uri="{BB962C8B-B14F-4D97-AF65-F5344CB8AC3E}">
        <p14:creationId xmlns:p14="http://schemas.microsoft.com/office/powerpoint/2010/main" val="1541997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prstClr val="white"/>
              </a:solidFill>
              <a:cs typeface="Calibri"/>
            </a:endParaRPr>
          </a:p>
          <a:p>
            <a:r>
              <a:rPr lang="en-GB" dirty="0">
                <a:cs typeface="Calibri"/>
              </a:rPr>
              <a:t>The first section of today's webinar will explore the systemic approach adopted to manage operations.</a:t>
            </a:r>
            <a:endParaRPr lang="en-GB" dirty="0"/>
          </a:p>
          <a:p>
            <a:r>
              <a:rPr lang="en-GB" dirty="0"/>
              <a:t>Workbook Task 1</a:t>
            </a:r>
            <a:endParaRPr lang="en-GB" dirty="0">
              <a:cs typeface="Calibri"/>
            </a:endParaRPr>
          </a:p>
          <a:p>
            <a:r>
              <a:rPr lang="en-GB" dirty="0"/>
              <a:t>Section 1, slides 5 – 15</a:t>
            </a:r>
            <a:endParaRPr lang="en-GB" dirty="0">
              <a:cs typeface="Calibri"/>
            </a:endParaRPr>
          </a:p>
          <a:p>
            <a:r>
              <a:rPr lang="en-GB" dirty="0"/>
              <a:t>Duration: ~20 minutes </a:t>
            </a:r>
            <a:endParaRPr lang="en-GB" dirty="0">
              <a:cs typeface="Calibri"/>
            </a:endParaRPr>
          </a:p>
        </p:txBody>
      </p:sp>
      <p:sp>
        <p:nvSpPr>
          <p:cNvPr id="4" name="Slide Number Placeholder 3"/>
          <p:cNvSpPr>
            <a:spLocks noGrp="1"/>
          </p:cNvSpPr>
          <p:nvPr>
            <p:ph type="sldNum" sz="quarter" idx="5"/>
          </p:nvPr>
        </p:nvSpPr>
        <p:spPr/>
        <p:txBody>
          <a:bodyPr/>
          <a:lstStyle/>
          <a:p>
            <a:fld id="{7885235B-D85F-4F8F-B721-44FFE1F46482}" type="slidenum">
              <a:rPr lang="en-GB" smtClean="0"/>
              <a:t>7</a:t>
            </a:fld>
            <a:endParaRPr lang="en-GB"/>
          </a:p>
        </p:txBody>
      </p:sp>
    </p:spTree>
    <p:extLst>
      <p:ext uri="{BB962C8B-B14F-4D97-AF65-F5344CB8AC3E}">
        <p14:creationId xmlns:p14="http://schemas.microsoft.com/office/powerpoint/2010/main" val="3792305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key function of Operations is to </a:t>
            </a:r>
            <a:r>
              <a:rPr lang="en-GB" i="0" u="sng" dirty="0"/>
              <a:t>make</a:t>
            </a:r>
            <a:r>
              <a:rPr lang="en-GB" dirty="0"/>
              <a:t> the value proposition and improve the making process in multiple ways so as to remain comparatively superior.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presenting this slide the importance of taking a systematic perspective should be emphasised.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Inputs</a:t>
            </a:r>
            <a:r>
              <a:rPr lang="en-GB" dirty="0"/>
              <a:t> include know-how, raw-materials, man-hours, components or parts, intellectual property, specialised skills etc, This can require developing a supportive ecosystem.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Transformation Activities </a:t>
            </a:r>
            <a:r>
              <a:rPr lang="en-GB" dirty="0"/>
              <a:t>include production process and support activities such as planning and control, receipt, storage and issue of materials, inspection, testing, quality, warehousing,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Outputs</a:t>
            </a:r>
            <a:r>
              <a:rPr lang="en-GB" dirty="0"/>
              <a:t> include products, services and customer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u="sng" dirty="0"/>
              <a:t>Feedback Loop </a:t>
            </a:r>
            <a:r>
              <a:rPr lang="en-GB" dirty="0"/>
              <a:t>provides data about the efficiency and effectiveness of Operations and drives improvement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Further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Gupta, Sushil, and Martin Kenneth Starr. Production and operations management systems. Vol. 1. Boca Raton: CRC Press, 2014.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Thomas, Ashish. "Developing an integrated quality network for lean operations systems." Business Process Management Journal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08262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some questions which we will explore together with the participants. Q1: Section 1; Q2: Section 2; Q3 and Q4: Section 3.</a:t>
            </a:r>
          </a:p>
        </p:txBody>
      </p:sp>
      <p:sp>
        <p:nvSpPr>
          <p:cNvPr id="4" name="Slide Number Placeholder 3"/>
          <p:cNvSpPr>
            <a:spLocks noGrp="1"/>
          </p:cNvSpPr>
          <p:nvPr>
            <p:ph type="sldNum" sz="quarter" idx="5"/>
          </p:nvPr>
        </p:nvSpPr>
        <p:spPr/>
        <p:txBody>
          <a:bodyPr/>
          <a:lstStyle/>
          <a:p>
            <a:fld id="{7885235B-D85F-4F8F-B721-44FFE1F46482}" type="slidenum">
              <a:rPr lang="en-GB" smtClean="0"/>
              <a:t>9</a:t>
            </a:fld>
            <a:endParaRPr lang="en-GB"/>
          </a:p>
        </p:txBody>
      </p:sp>
    </p:spTree>
    <p:extLst>
      <p:ext uri="{BB962C8B-B14F-4D97-AF65-F5344CB8AC3E}">
        <p14:creationId xmlns:p14="http://schemas.microsoft.com/office/powerpoint/2010/main" val="2472255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introduces the concept that Operations are not unitary. Rather they will be configured for different customer’s needs. When presenting this slide it is important to make the point that you will go into greater detail about each of these four types of Operations systems in the next hour.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Further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Demeter, Krisztina, and Levente Szász. "Exploring operations of manufacturing plant types in international context." International operations networks. Springer, London, 2014. 29-50.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Mintzberg, Henry. The structure of organizations: A synthesis of the research. Prentice-Hall, 1979.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Burt, Ronald S., et al. "Contingent organization as a network theory: The culture-performance contingency function." Acta Sociologica 37.4 (1994): 345-370.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Lazić, Jelena, Janko M. Cvijanović, and Aleksandar V. Zeremski. "Some contingent determinants of organization structure." Industrija 37.1 (2009): 43-55.</a:t>
            </a:r>
          </a:p>
        </p:txBody>
      </p:sp>
    </p:spTree>
    <p:extLst>
      <p:ext uri="{BB962C8B-B14F-4D97-AF65-F5344CB8AC3E}">
        <p14:creationId xmlns:p14="http://schemas.microsoft.com/office/powerpoint/2010/main" val="427840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presenter should spend a few minutes clarifying what it takes to be operationally excellent for this type. If possible, she or he can give a mini-case study of their choosing.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Discussion: How do you make ‘good’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Place this slide in the chat for use in the next Group Discussion.</a:t>
            </a:r>
          </a:p>
          <a:p>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11</a:t>
            </a:fld>
            <a:endParaRPr lang="en-GB" dirty="0"/>
          </a:p>
        </p:txBody>
      </p:sp>
    </p:spTree>
    <p:extLst>
      <p:ext uri="{BB962C8B-B14F-4D97-AF65-F5344CB8AC3E}">
        <p14:creationId xmlns:p14="http://schemas.microsoft.com/office/powerpoint/2010/main" val="1290877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presenter should spend a few minutes clarifying what it takes to be operationally excellent for this type. If possible, she or he should give a mini-case study of their choosing.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Place this slide in the chat for use in the next Group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885235B-D85F-4F8F-B721-44FFE1F46482}" type="slidenum">
              <a:rPr lang="en-GB" smtClean="0"/>
              <a:t>12</a:t>
            </a:fld>
            <a:endParaRPr lang="en-GB" dirty="0"/>
          </a:p>
        </p:txBody>
      </p:sp>
    </p:spTree>
    <p:extLst>
      <p:ext uri="{BB962C8B-B14F-4D97-AF65-F5344CB8AC3E}">
        <p14:creationId xmlns:p14="http://schemas.microsoft.com/office/powerpoint/2010/main" val="660484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832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1700-6138-9C4B-A3C8-17675182D24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C593C0-011E-C24F-B016-54D5FBB1C524}"/>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CD4EC7-DC87-6F47-A13F-3EB9E33F570D}"/>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5" name="Footer Placeholder 4">
            <a:extLst>
              <a:ext uri="{FF2B5EF4-FFF2-40B4-BE49-F238E27FC236}">
                <a16:creationId xmlns:a16="http://schemas.microsoft.com/office/drawing/2014/main" id="{70434B2B-D298-3247-A6FA-0532BA44E1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EA82-7629-404A-913A-D6D93295F6C1}"/>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146494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2DE8-00B9-7741-BA31-25FC03A8FD2A}"/>
              </a:ext>
            </a:extLst>
          </p:cNvPr>
          <p:cNvSpPr>
            <a:spLocks noGrp="1"/>
          </p:cNvSpPr>
          <p:nvPr>
            <p:ph type="ctrTitle"/>
          </p:nvPr>
        </p:nvSpPr>
        <p:spPr>
          <a:xfrm>
            <a:off x="1524000" y="1122363"/>
            <a:ext cx="9144000" cy="2387600"/>
          </a:xfrm>
          <a:prstGeom prst="rect">
            <a:avLst/>
          </a:prstGeom>
        </p:spPr>
        <p:txBody>
          <a:bodyPr anchor="b"/>
          <a:lstStyle>
            <a:lvl1pPr algn="ctr">
              <a:defRPr sz="3000"/>
            </a:lvl1pPr>
          </a:lstStyle>
          <a:p>
            <a:r>
              <a:rPr lang="en-GB"/>
              <a:t>Click to edit Master title style</a:t>
            </a:r>
            <a:endParaRPr lang="en-US"/>
          </a:p>
        </p:txBody>
      </p:sp>
      <p:sp>
        <p:nvSpPr>
          <p:cNvPr id="3" name="Subtitle 2">
            <a:extLst>
              <a:ext uri="{FF2B5EF4-FFF2-40B4-BE49-F238E27FC236}">
                <a16:creationId xmlns:a16="http://schemas.microsoft.com/office/drawing/2014/main" id="{407F1C98-1B7C-4D4F-B42A-388225FF3BBC}"/>
              </a:ext>
            </a:extLst>
          </p:cNvPr>
          <p:cNvSpPr>
            <a:spLocks noGrp="1"/>
          </p:cNvSpPr>
          <p:nvPr>
            <p:ph type="subTitle" idx="1"/>
          </p:nvPr>
        </p:nvSpPr>
        <p:spPr>
          <a:xfrm>
            <a:off x="1524000" y="3602038"/>
            <a:ext cx="9144000" cy="1655763"/>
          </a:xfrm>
          <a:prstGeom prst="rect">
            <a:avLst/>
          </a:prstGeo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76DD95-6FB0-0143-9DE7-714FE5984717}"/>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5" name="Footer Placeholder 4">
            <a:extLst>
              <a:ext uri="{FF2B5EF4-FFF2-40B4-BE49-F238E27FC236}">
                <a16:creationId xmlns:a16="http://schemas.microsoft.com/office/drawing/2014/main" id="{EF1D3DDE-63E0-354C-9AFB-F35861A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B03BEA-2240-E946-9D34-DFFEDCDC4AF4}"/>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4087855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48D7A-4796-E14F-98B3-C61DED7B70C1}"/>
              </a:ext>
            </a:extLst>
          </p:cNvPr>
          <p:cNvSpPr>
            <a:spLocks noGrp="1"/>
          </p:cNvSpPr>
          <p:nvPr>
            <p:ph type="ctrTitle"/>
          </p:nvPr>
        </p:nvSpPr>
        <p:spPr>
          <a:xfrm>
            <a:off x="1524000" y="1122363"/>
            <a:ext cx="9144000" cy="2387600"/>
          </a:xfrm>
          <a:prstGeom prst="rect">
            <a:avLst/>
          </a:prstGeom>
        </p:spPr>
        <p:txBody>
          <a:bodyPr anchor="b"/>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0271DB07-A4B1-C144-99E0-9DD09A0F2173}"/>
              </a:ext>
            </a:extLst>
          </p:cNvPr>
          <p:cNvSpPr>
            <a:spLocks noGrp="1"/>
          </p:cNvSpPr>
          <p:nvPr>
            <p:ph type="subTitle" idx="1"/>
          </p:nvPr>
        </p:nvSpPr>
        <p:spPr>
          <a:xfrm>
            <a:off x="1524000" y="3602038"/>
            <a:ext cx="9144000" cy="1655763"/>
          </a:xfrm>
          <a:prstGeom prst="rect">
            <a:avLst/>
          </a:prstGeo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p>
        </p:txBody>
      </p:sp>
      <p:sp>
        <p:nvSpPr>
          <p:cNvPr id="4" name="Date Placeholder 3">
            <a:extLst>
              <a:ext uri="{FF2B5EF4-FFF2-40B4-BE49-F238E27FC236}">
                <a16:creationId xmlns:a16="http://schemas.microsoft.com/office/drawing/2014/main" id="{8BDE55B3-2674-7741-BE72-08C41CF86488}"/>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5" name="Footer Placeholder 4">
            <a:extLst>
              <a:ext uri="{FF2B5EF4-FFF2-40B4-BE49-F238E27FC236}">
                <a16:creationId xmlns:a16="http://schemas.microsoft.com/office/drawing/2014/main" id="{99B2E376-447E-4942-81D6-D43B34C8B3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18AFF4-6DAF-7B4B-B216-0F6A86192279}"/>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360384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D325-7B6C-8E45-8B23-B36A82B186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BF36575-1A4F-9449-A543-4D1EBCA5F5A9}"/>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6E8F4-DF2A-2843-9F80-2F5D4FF67FFD}"/>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5" name="Footer Placeholder 4">
            <a:extLst>
              <a:ext uri="{FF2B5EF4-FFF2-40B4-BE49-F238E27FC236}">
                <a16:creationId xmlns:a16="http://schemas.microsoft.com/office/drawing/2014/main" id="{035F6FD4-14CC-5748-88E6-E750D4B42F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8C8A9-BF29-684C-9213-4A3BEC6F193B}"/>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212330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1AF5F-E921-C841-B5F1-0A76747E8CAE}"/>
              </a:ext>
            </a:extLst>
          </p:cNvPr>
          <p:cNvSpPr>
            <a:spLocks noGrp="1"/>
          </p:cNvSpPr>
          <p:nvPr>
            <p:ph type="title"/>
          </p:nvPr>
        </p:nvSpPr>
        <p:spPr>
          <a:xfrm>
            <a:off x="831850" y="1709738"/>
            <a:ext cx="10515600" cy="2852738"/>
          </a:xfrm>
          <a:prstGeom prst="rect">
            <a:avLst/>
          </a:prstGeom>
        </p:spPr>
        <p:txBody>
          <a:bodyPr anchor="b"/>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0EE9F44D-4E61-FC49-ACF5-4429613BF1A4}"/>
              </a:ext>
            </a:extLst>
          </p:cNvPr>
          <p:cNvSpPr>
            <a:spLocks noGrp="1"/>
          </p:cNvSpPr>
          <p:nvPr>
            <p:ph type="body" idx="1"/>
          </p:nvPr>
        </p:nvSpPr>
        <p:spPr>
          <a:xfrm>
            <a:off x="831850" y="4589463"/>
            <a:ext cx="10515600" cy="1500188"/>
          </a:xfrm>
          <a:prstGeom prst="rect">
            <a:avLst/>
          </a:prstGeom>
        </p:spPr>
        <p:txBody>
          <a:bodyPr/>
          <a:lstStyle>
            <a:lvl1pPr marL="0" indent="0">
              <a:buNone/>
              <a:defRPr sz="1200">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F42471-BD06-1145-B84A-943DD68011B7}"/>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5" name="Footer Placeholder 4">
            <a:extLst>
              <a:ext uri="{FF2B5EF4-FFF2-40B4-BE49-F238E27FC236}">
                <a16:creationId xmlns:a16="http://schemas.microsoft.com/office/drawing/2014/main" id="{232459F4-C44A-0E40-9F38-789AF5C82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BC8A6B-7025-8942-B38D-B099890121D8}"/>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2672463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6192-1936-8E48-A42C-04577A8D1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54F075-474B-FA41-A855-AB7F6E142C1B}"/>
              </a:ext>
            </a:extLst>
          </p:cNvPr>
          <p:cNvSpPr>
            <a:spLocks noGrp="1"/>
          </p:cNvSpPr>
          <p:nvPr>
            <p:ph sz="half" idx="1"/>
          </p:nvPr>
        </p:nvSpPr>
        <p:spPr>
          <a:xfrm>
            <a:off x="838200" y="1825625"/>
            <a:ext cx="5219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2A608D-5D7A-C14D-825F-2B0D0C8D9089}"/>
              </a:ext>
            </a:extLst>
          </p:cNvPr>
          <p:cNvSpPr>
            <a:spLocks noGrp="1"/>
          </p:cNvSpPr>
          <p:nvPr>
            <p:ph sz="half" idx="2"/>
          </p:nvPr>
        </p:nvSpPr>
        <p:spPr>
          <a:xfrm>
            <a:off x="6134100" y="1825625"/>
            <a:ext cx="5219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E06FA-DB27-D74B-B45E-7BAEEA62B71B}"/>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6" name="Footer Placeholder 5">
            <a:extLst>
              <a:ext uri="{FF2B5EF4-FFF2-40B4-BE49-F238E27FC236}">
                <a16:creationId xmlns:a16="http://schemas.microsoft.com/office/drawing/2014/main" id="{BB439015-D988-854D-B3C1-01D9E522E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76BA0D-8485-4D42-8672-9C4483F72B53}"/>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1110763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6074-F08E-0743-B79F-5444111FE1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9FB1BBD-0B08-384A-853E-56163781A885}"/>
              </a:ext>
            </a:extLst>
          </p:cNvPr>
          <p:cNvSpPr>
            <a:spLocks noGrp="1"/>
          </p:cNvSpPr>
          <p:nvPr>
            <p:ph type="body" idx="1"/>
          </p:nvPr>
        </p:nvSpPr>
        <p:spPr>
          <a:xfrm>
            <a:off x="839787" y="1681163"/>
            <a:ext cx="5157788" cy="823913"/>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4" name="Content Placeholder 3">
            <a:extLst>
              <a:ext uri="{FF2B5EF4-FFF2-40B4-BE49-F238E27FC236}">
                <a16:creationId xmlns:a16="http://schemas.microsoft.com/office/drawing/2014/main" id="{5145F133-99BC-0B47-B5C0-CE6F4A537DB3}"/>
              </a:ext>
            </a:extLst>
          </p:cNvPr>
          <p:cNvSpPr>
            <a:spLocks noGrp="1"/>
          </p:cNvSpPr>
          <p:nvPr>
            <p:ph sz="half" idx="2"/>
          </p:nvPr>
        </p:nvSpPr>
        <p:spPr>
          <a:xfrm>
            <a:off x="839787" y="2505075"/>
            <a:ext cx="515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4DB6A5-8F9B-044E-87B8-2947D5F83DED}"/>
              </a:ext>
            </a:extLst>
          </p:cNvPr>
          <p:cNvSpPr>
            <a:spLocks noGrp="1"/>
          </p:cNvSpPr>
          <p:nvPr>
            <p:ph type="body" sz="quarter" idx="3"/>
          </p:nvPr>
        </p:nvSpPr>
        <p:spPr>
          <a:xfrm>
            <a:off x="6172200" y="1681163"/>
            <a:ext cx="5183188" cy="823913"/>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6" name="Content Placeholder 5">
            <a:extLst>
              <a:ext uri="{FF2B5EF4-FFF2-40B4-BE49-F238E27FC236}">
                <a16:creationId xmlns:a16="http://schemas.microsoft.com/office/drawing/2014/main" id="{CDEB3E73-12AB-D040-A797-10C32C36FE1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697FFA-BA6B-924B-82C1-93DB9252549F}"/>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8" name="Footer Placeholder 7">
            <a:extLst>
              <a:ext uri="{FF2B5EF4-FFF2-40B4-BE49-F238E27FC236}">
                <a16:creationId xmlns:a16="http://schemas.microsoft.com/office/drawing/2014/main" id="{C5EE66C1-B56A-B34B-8161-96F617B744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05F868E-A2B9-0D40-BBF7-47F47AE5CA27}"/>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3505671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07F66-96E5-5941-B885-835CAF257A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473973-CB66-E04D-9B43-D65003D4F9B3}"/>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4" name="Footer Placeholder 3">
            <a:extLst>
              <a:ext uri="{FF2B5EF4-FFF2-40B4-BE49-F238E27FC236}">
                <a16:creationId xmlns:a16="http://schemas.microsoft.com/office/drawing/2014/main" id="{67F14F5B-F8B7-8E48-9D1A-6CD3C77B95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16F1EA-BE50-6745-8A66-70D47434E5A6}"/>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3123503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A51649-D31A-AB4A-88F8-B7C9705509F3}"/>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3" name="Footer Placeholder 2">
            <a:extLst>
              <a:ext uri="{FF2B5EF4-FFF2-40B4-BE49-F238E27FC236}">
                <a16:creationId xmlns:a16="http://schemas.microsoft.com/office/drawing/2014/main" id="{788DC5F4-78F4-3145-8511-400E8BB7E3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C5F4EA-B7ED-AC43-941D-0E56BBC7629C}"/>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3366048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1784-7749-2C42-8671-0C345D58759B}"/>
              </a:ext>
            </a:extLst>
          </p:cNvPr>
          <p:cNvSpPr>
            <a:spLocks noGrp="1"/>
          </p:cNvSpPr>
          <p:nvPr>
            <p:ph type="title"/>
          </p:nvPr>
        </p:nvSpPr>
        <p:spPr>
          <a:xfrm>
            <a:off x="839788" y="457200"/>
            <a:ext cx="3932238" cy="1600200"/>
          </a:xfrm>
          <a:prstGeom prst="rect">
            <a:avLst/>
          </a:prstGeom>
        </p:spPr>
        <p:txBody>
          <a:bodyPr anchor="b"/>
          <a:lstStyle>
            <a:lvl1pPr>
              <a:defRPr sz="1600"/>
            </a:lvl1pPr>
          </a:lstStyle>
          <a:p>
            <a:r>
              <a:rPr lang="en-US"/>
              <a:t>Click to edit Master title style</a:t>
            </a:r>
          </a:p>
        </p:txBody>
      </p:sp>
      <p:sp>
        <p:nvSpPr>
          <p:cNvPr id="3" name="Content Placeholder 2">
            <a:extLst>
              <a:ext uri="{FF2B5EF4-FFF2-40B4-BE49-F238E27FC236}">
                <a16:creationId xmlns:a16="http://schemas.microsoft.com/office/drawing/2014/main" id="{62D6CC74-7B56-E042-BDDB-5DE80D0B36AE}"/>
              </a:ext>
            </a:extLst>
          </p:cNvPr>
          <p:cNvSpPr>
            <a:spLocks noGrp="1"/>
          </p:cNvSpPr>
          <p:nvPr>
            <p:ph idx="1"/>
          </p:nvPr>
        </p:nvSpPr>
        <p:spPr>
          <a:xfrm>
            <a:off x="5183188" y="987425"/>
            <a:ext cx="6172200" cy="4873625"/>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4C99F4-145D-9F42-9CAC-D08453DAA044}"/>
              </a:ext>
            </a:extLst>
          </p:cNvPr>
          <p:cNvSpPr>
            <a:spLocks noGrp="1"/>
          </p:cNvSpPr>
          <p:nvPr>
            <p:ph type="body" sz="half" idx="2"/>
          </p:nvPr>
        </p:nvSpPr>
        <p:spPr>
          <a:xfrm>
            <a:off x="839788" y="2057400"/>
            <a:ext cx="3932238" cy="3811588"/>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Date Placeholder 4">
            <a:extLst>
              <a:ext uri="{FF2B5EF4-FFF2-40B4-BE49-F238E27FC236}">
                <a16:creationId xmlns:a16="http://schemas.microsoft.com/office/drawing/2014/main" id="{71C91107-7890-4B41-9703-0E06FB21ABE3}"/>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6" name="Footer Placeholder 5">
            <a:extLst>
              <a:ext uri="{FF2B5EF4-FFF2-40B4-BE49-F238E27FC236}">
                <a16:creationId xmlns:a16="http://schemas.microsoft.com/office/drawing/2014/main" id="{547F22FD-6096-CA4E-9581-8AAE9871C7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D3B324-67A6-B647-A7C2-F282421F1062}"/>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189700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A82DB-3116-AA44-9916-09EA108DFD94}"/>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3" name="Footer Placeholder 2">
            <a:extLst>
              <a:ext uri="{FF2B5EF4-FFF2-40B4-BE49-F238E27FC236}">
                <a16:creationId xmlns:a16="http://schemas.microsoft.com/office/drawing/2014/main" id="{F808620E-C104-B146-A28E-FF09F3EC7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7C68C2-0D59-E349-929F-48D2F45C5C46}"/>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364705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8239-2BE9-B14B-83D1-46A6B28FBE3B}"/>
              </a:ext>
            </a:extLst>
          </p:cNvPr>
          <p:cNvSpPr>
            <a:spLocks noGrp="1"/>
          </p:cNvSpPr>
          <p:nvPr>
            <p:ph type="title"/>
          </p:nvPr>
        </p:nvSpPr>
        <p:spPr>
          <a:xfrm>
            <a:off x="839788" y="457200"/>
            <a:ext cx="3932238" cy="1600200"/>
          </a:xfrm>
          <a:prstGeom prst="rect">
            <a:avLst/>
          </a:prstGeom>
        </p:spPr>
        <p:txBody>
          <a:bodyPr anchor="b"/>
          <a:lstStyle>
            <a:lvl1pPr>
              <a:defRPr sz="1600"/>
            </a:lvl1pPr>
          </a:lstStyle>
          <a:p>
            <a:r>
              <a:rPr lang="en-US"/>
              <a:t>Click to edit Master title style</a:t>
            </a:r>
          </a:p>
        </p:txBody>
      </p:sp>
      <p:sp>
        <p:nvSpPr>
          <p:cNvPr id="3" name="Picture Placeholder 2">
            <a:extLst>
              <a:ext uri="{FF2B5EF4-FFF2-40B4-BE49-F238E27FC236}">
                <a16:creationId xmlns:a16="http://schemas.microsoft.com/office/drawing/2014/main" id="{AE4C7133-F17E-374B-AD64-161630D1089F}"/>
              </a:ext>
            </a:extLst>
          </p:cNvPr>
          <p:cNvSpPr>
            <a:spLocks noGrp="1"/>
          </p:cNvSpPr>
          <p:nvPr>
            <p:ph type="pic" idx="1"/>
          </p:nvPr>
        </p:nvSpPr>
        <p:spPr>
          <a:xfrm>
            <a:off x="5183188" y="987425"/>
            <a:ext cx="6172200" cy="4873625"/>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a:extLst>
              <a:ext uri="{FF2B5EF4-FFF2-40B4-BE49-F238E27FC236}">
                <a16:creationId xmlns:a16="http://schemas.microsoft.com/office/drawing/2014/main" id="{A8C7AF6F-2B6E-F94B-922C-0428BE771551}"/>
              </a:ext>
            </a:extLst>
          </p:cNvPr>
          <p:cNvSpPr>
            <a:spLocks noGrp="1"/>
          </p:cNvSpPr>
          <p:nvPr>
            <p:ph type="body" sz="half" idx="2"/>
          </p:nvPr>
        </p:nvSpPr>
        <p:spPr>
          <a:xfrm>
            <a:off x="839788" y="2057400"/>
            <a:ext cx="3932238" cy="3811588"/>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Date Placeholder 4">
            <a:extLst>
              <a:ext uri="{FF2B5EF4-FFF2-40B4-BE49-F238E27FC236}">
                <a16:creationId xmlns:a16="http://schemas.microsoft.com/office/drawing/2014/main" id="{76337452-A91E-0F43-9AFE-661B6E5B1C21}"/>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6" name="Footer Placeholder 5">
            <a:extLst>
              <a:ext uri="{FF2B5EF4-FFF2-40B4-BE49-F238E27FC236}">
                <a16:creationId xmlns:a16="http://schemas.microsoft.com/office/drawing/2014/main" id="{463CC38F-025F-A045-BD4A-412B6E2464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E97EF-DD91-0240-BFCE-C8EEBB188AA2}"/>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2801082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D0ED4-FC79-8B48-AA3B-128251B1CE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5FE93E-5C45-0443-816B-46A5D063B0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53C97-5448-094B-AAF8-C8FDEC39387B}"/>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5" name="Footer Placeholder 4">
            <a:extLst>
              <a:ext uri="{FF2B5EF4-FFF2-40B4-BE49-F238E27FC236}">
                <a16:creationId xmlns:a16="http://schemas.microsoft.com/office/drawing/2014/main" id="{57FB2879-C2D8-0A42-B936-2B6011F28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EE03A9-D35A-E247-A117-E8B6E32C825E}"/>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918788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0DD3D-9A7C-B143-979F-F5AD68C1FA1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AF1814-9916-3146-89D8-386451141569}"/>
              </a:ext>
            </a:extLst>
          </p:cNvPr>
          <p:cNvSpPr>
            <a:spLocks noGrp="1"/>
          </p:cNvSpPr>
          <p:nvPr>
            <p:ph type="body" orient="vert" idx="1"/>
          </p:nvPr>
        </p:nvSpPr>
        <p:spPr>
          <a:xfrm>
            <a:off x="838200" y="365125"/>
            <a:ext cx="78105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A2C24-D945-8D43-9BB7-0ED774250BA1}"/>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5" name="Footer Placeholder 4">
            <a:extLst>
              <a:ext uri="{FF2B5EF4-FFF2-40B4-BE49-F238E27FC236}">
                <a16:creationId xmlns:a16="http://schemas.microsoft.com/office/drawing/2014/main" id="{D5596DB7-6BFB-2C4C-938D-0F1B327D52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07F9FE-3066-FB4C-B620-CEECF6CAE936}"/>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3423425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B329-434B-2B4C-8A7F-D27F6833A803}"/>
              </a:ext>
            </a:extLst>
          </p:cNvPr>
          <p:cNvSpPr>
            <a:spLocks noGrp="1"/>
          </p:cNvSpPr>
          <p:nvPr>
            <p:ph type="ctrTitle"/>
          </p:nvPr>
        </p:nvSpPr>
        <p:spPr>
          <a:xfrm>
            <a:off x="1524000" y="1122363"/>
            <a:ext cx="9144000" cy="2387600"/>
          </a:xfrm>
          <a:prstGeom prst="rect">
            <a:avLst/>
          </a:prstGeom>
        </p:spPr>
        <p:txBody>
          <a:bodyPr anchor="b"/>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D2ECABA3-5753-4E43-A456-2BA17D87C33B}"/>
              </a:ext>
            </a:extLst>
          </p:cNvPr>
          <p:cNvSpPr>
            <a:spLocks noGrp="1"/>
          </p:cNvSpPr>
          <p:nvPr>
            <p:ph type="subTitle" idx="1"/>
          </p:nvPr>
        </p:nvSpPr>
        <p:spPr>
          <a:xfrm>
            <a:off x="1524000" y="3602038"/>
            <a:ext cx="9144000" cy="1655763"/>
          </a:xfrm>
          <a:prstGeom prst="rect">
            <a:avLst/>
          </a:prstGeo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p>
        </p:txBody>
      </p:sp>
      <p:sp>
        <p:nvSpPr>
          <p:cNvPr id="4" name="Date Placeholder 3">
            <a:extLst>
              <a:ext uri="{FF2B5EF4-FFF2-40B4-BE49-F238E27FC236}">
                <a16:creationId xmlns:a16="http://schemas.microsoft.com/office/drawing/2014/main" id="{9A7BFDBB-70D9-5542-B994-87D03799663E}"/>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5" name="Footer Placeholder 4">
            <a:extLst>
              <a:ext uri="{FF2B5EF4-FFF2-40B4-BE49-F238E27FC236}">
                <a16:creationId xmlns:a16="http://schemas.microsoft.com/office/drawing/2014/main" id="{FE391AC9-D496-1B41-A1B2-70AF2915BA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F81B3-4D76-C54E-975B-C44D861D25B2}"/>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2963070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5A65-EC36-934D-A224-8CDB1BDBFD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AC27288-F9CD-3D49-A068-15602F1595BB}"/>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28E56B-AE4A-DE49-9D4B-6D880FF054B1}"/>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5" name="Footer Placeholder 4">
            <a:extLst>
              <a:ext uri="{FF2B5EF4-FFF2-40B4-BE49-F238E27FC236}">
                <a16:creationId xmlns:a16="http://schemas.microsoft.com/office/drawing/2014/main" id="{C1F0BBDD-9156-3743-A234-D102634DE3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6983DC-9068-074C-8242-96F603AE30F4}"/>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711138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F041-3808-0746-8D39-55482432F051}"/>
              </a:ext>
            </a:extLst>
          </p:cNvPr>
          <p:cNvSpPr>
            <a:spLocks noGrp="1"/>
          </p:cNvSpPr>
          <p:nvPr>
            <p:ph type="title"/>
          </p:nvPr>
        </p:nvSpPr>
        <p:spPr>
          <a:xfrm>
            <a:off x="831850" y="1709738"/>
            <a:ext cx="10515600" cy="2852738"/>
          </a:xfrm>
          <a:prstGeom prst="rect">
            <a:avLst/>
          </a:prstGeom>
        </p:spPr>
        <p:txBody>
          <a:bodyPr anchor="b"/>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144F725F-CC7B-8444-8395-BEBE21BC78C4}"/>
              </a:ext>
            </a:extLst>
          </p:cNvPr>
          <p:cNvSpPr>
            <a:spLocks noGrp="1"/>
          </p:cNvSpPr>
          <p:nvPr>
            <p:ph type="body" idx="1"/>
          </p:nvPr>
        </p:nvSpPr>
        <p:spPr>
          <a:xfrm>
            <a:off x="831850" y="4589463"/>
            <a:ext cx="10515600" cy="1500188"/>
          </a:xfrm>
          <a:prstGeom prst="rect">
            <a:avLst/>
          </a:prstGeom>
        </p:spPr>
        <p:txBody>
          <a:bodyPr/>
          <a:lstStyle>
            <a:lvl1pPr marL="0" indent="0">
              <a:buNone/>
              <a:defRPr sz="1200">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C639BE-9DA0-1440-9368-1E234FF08E7E}"/>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5" name="Footer Placeholder 4">
            <a:extLst>
              <a:ext uri="{FF2B5EF4-FFF2-40B4-BE49-F238E27FC236}">
                <a16:creationId xmlns:a16="http://schemas.microsoft.com/office/drawing/2014/main" id="{171E4ADF-A5F6-1E49-90DE-4A0F01E52C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702D7D-D382-EF4A-8A6E-322C574CD69B}"/>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2551298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A3D8-8FB4-1649-8596-4500DD6E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A280A3-4F06-D340-897D-15CF35312C52}"/>
              </a:ext>
            </a:extLst>
          </p:cNvPr>
          <p:cNvSpPr>
            <a:spLocks noGrp="1"/>
          </p:cNvSpPr>
          <p:nvPr>
            <p:ph sz="half" idx="1"/>
          </p:nvPr>
        </p:nvSpPr>
        <p:spPr>
          <a:xfrm>
            <a:off x="838200" y="1825625"/>
            <a:ext cx="5219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F171C4-B901-1A43-A97E-B03C1A04FF5E}"/>
              </a:ext>
            </a:extLst>
          </p:cNvPr>
          <p:cNvSpPr>
            <a:spLocks noGrp="1"/>
          </p:cNvSpPr>
          <p:nvPr>
            <p:ph sz="half" idx="2"/>
          </p:nvPr>
        </p:nvSpPr>
        <p:spPr>
          <a:xfrm>
            <a:off x="6134100" y="1825625"/>
            <a:ext cx="5219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8F403B-F052-2446-BC91-43226032890A}"/>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6" name="Footer Placeholder 5">
            <a:extLst>
              <a:ext uri="{FF2B5EF4-FFF2-40B4-BE49-F238E27FC236}">
                <a16:creationId xmlns:a16="http://schemas.microsoft.com/office/drawing/2014/main" id="{FB8846C2-FF0C-6849-A86D-1ECF8A3CC2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1942F1-67AA-2741-9CF5-1052043B1814}"/>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3992017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F7FA7-D536-DF4C-ABA1-A11E7D8249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EBEFD2C-AACC-FB44-9453-AFB3519E44AB}"/>
              </a:ext>
            </a:extLst>
          </p:cNvPr>
          <p:cNvSpPr>
            <a:spLocks noGrp="1"/>
          </p:cNvSpPr>
          <p:nvPr>
            <p:ph type="body" idx="1"/>
          </p:nvPr>
        </p:nvSpPr>
        <p:spPr>
          <a:xfrm>
            <a:off x="839787" y="1681163"/>
            <a:ext cx="5157788" cy="823913"/>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4" name="Content Placeholder 3">
            <a:extLst>
              <a:ext uri="{FF2B5EF4-FFF2-40B4-BE49-F238E27FC236}">
                <a16:creationId xmlns:a16="http://schemas.microsoft.com/office/drawing/2014/main" id="{8787100B-3234-E340-9D0D-E29B007640C8}"/>
              </a:ext>
            </a:extLst>
          </p:cNvPr>
          <p:cNvSpPr>
            <a:spLocks noGrp="1"/>
          </p:cNvSpPr>
          <p:nvPr>
            <p:ph sz="half" idx="2"/>
          </p:nvPr>
        </p:nvSpPr>
        <p:spPr>
          <a:xfrm>
            <a:off x="839787" y="2505075"/>
            <a:ext cx="515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9B50F9-3BEF-F040-BFE9-FF4C3965F9E0}"/>
              </a:ext>
            </a:extLst>
          </p:cNvPr>
          <p:cNvSpPr>
            <a:spLocks noGrp="1"/>
          </p:cNvSpPr>
          <p:nvPr>
            <p:ph type="body" sz="quarter" idx="3"/>
          </p:nvPr>
        </p:nvSpPr>
        <p:spPr>
          <a:xfrm>
            <a:off x="6172200" y="1681163"/>
            <a:ext cx="5183188" cy="823913"/>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Edit Master text styles</a:t>
            </a:r>
          </a:p>
        </p:txBody>
      </p:sp>
      <p:sp>
        <p:nvSpPr>
          <p:cNvPr id="6" name="Content Placeholder 5">
            <a:extLst>
              <a:ext uri="{FF2B5EF4-FFF2-40B4-BE49-F238E27FC236}">
                <a16:creationId xmlns:a16="http://schemas.microsoft.com/office/drawing/2014/main" id="{C68A7A7F-9653-9042-851D-DD33D0A7026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93C07F-4595-7748-B0B9-8DDC702C6DB1}"/>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8" name="Footer Placeholder 7">
            <a:extLst>
              <a:ext uri="{FF2B5EF4-FFF2-40B4-BE49-F238E27FC236}">
                <a16:creationId xmlns:a16="http://schemas.microsoft.com/office/drawing/2014/main" id="{3C3C8CA8-3368-CC43-AF13-B357ED674E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9990A7D-6BED-D345-AD3E-B50D65135E39}"/>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477724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900A-FBA6-2B4A-8FF3-7389C5DC8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05B949-A8AF-C64F-873D-8FF9BCA9A5D8}"/>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4" name="Footer Placeholder 3">
            <a:extLst>
              <a:ext uri="{FF2B5EF4-FFF2-40B4-BE49-F238E27FC236}">
                <a16:creationId xmlns:a16="http://schemas.microsoft.com/office/drawing/2014/main" id="{575A1C4C-030D-7049-BE50-CB62463AFF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37C668-B772-3147-AA34-BF88D1EE3E77}"/>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3691411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5A03CA-5B80-EB45-BEE7-EBFD2176FFBC}"/>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3" name="Footer Placeholder 2">
            <a:extLst>
              <a:ext uri="{FF2B5EF4-FFF2-40B4-BE49-F238E27FC236}">
                <a16:creationId xmlns:a16="http://schemas.microsoft.com/office/drawing/2014/main" id="{12FC1426-68BE-294F-BA5D-A9CF0040A3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E38B546-4A83-E640-A0C9-D82C4DE1D9F7}"/>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72399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A9EA-49E2-614F-917E-B1A3ADAC22C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CA8D038-BA06-A74E-B120-17751B200DD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28FB48-DFCC-D544-972D-D86ED360CB47}"/>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5" name="Footer Placeholder 4">
            <a:extLst>
              <a:ext uri="{FF2B5EF4-FFF2-40B4-BE49-F238E27FC236}">
                <a16:creationId xmlns:a16="http://schemas.microsoft.com/office/drawing/2014/main" id="{6E3E007C-EC88-4341-8FBA-4021B26207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C97168-568A-784D-976F-E66D59B8E35F}"/>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316067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A607A-60C1-924F-87B4-06DCFE80A4C9}"/>
              </a:ext>
            </a:extLst>
          </p:cNvPr>
          <p:cNvSpPr>
            <a:spLocks noGrp="1"/>
          </p:cNvSpPr>
          <p:nvPr>
            <p:ph type="title"/>
          </p:nvPr>
        </p:nvSpPr>
        <p:spPr>
          <a:xfrm>
            <a:off x="839788" y="457200"/>
            <a:ext cx="3932238" cy="1600200"/>
          </a:xfrm>
          <a:prstGeom prst="rect">
            <a:avLst/>
          </a:prstGeom>
        </p:spPr>
        <p:txBody>
          <a:bodyPr anchor="b"/>
          <a:lstStyle>
            <a:lvl1pPr>
              <a:defRPr sz="1600"/>
            </a:lvl1pPr>
          </a:lstStyle>
          <a:p>
            <a:r>
              <a:rPr lang="en-US"/>
              <a:t>Click to edit Master title style</a:t>
            </a:r>
          </a:p>
        </p:txBody>
      </p:sp>
      <p:sp>
        <p:nvSpPr>
          <p:cNvPr id="3" name="Content Placeholder 2">
            <a:extLst>
              <a:ext uri="{FF2B5EF4-FFF2-40B4-BE49-F238E27FC236}">
                <a16:creationId xmlns:a16="http://schemas.microsoft.com/office/drawing/2014/main" id="{C897B60F-DB9A-0D4A-8329-7A7B28B63856}"/>
              </a:ext>
            </a:extLst>
          </p:cNvPr>
          <p:cNvSpPr>
            <a:spLocks noGrp="1"/>
          </p:cNvSpPr>
          <p:nvPr>
            <p:ph idx="1"/>
          </p:nvPr>
        </p:nvSpPr>
        <p:spPr>
          <a:xfrm>
            <a:off x="5183188" y="987425"/>
            <a:ext cx="6172200" cy="4873625"/>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A77C80-CA31-E949-A223-E6158DF921B4}"/>
              </a:ext>
            </a:extLst>
          </p:cNvPr>
          <p:cNvSpPr>
            <a:spLocks noGrp="1"/>
          </p:cNvSpPr>
          <p:nvPr>
            <p:ph type="body" sz="half" idx="2"/>
          </p:nvPr>
        </p:nvSpPr>
        <p:spPr>
          <a:xfrm>
            <a:off x="839788" y="2057400"/>
            <a:ext cx="3932238" cy="3811588"/>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Date Placeholder 4">
            <a:extLst>
              <a:ext uri="{FF2B5EF4-FFF2-40B4-BE49-F238E27FC236}">
                <a16:creationId xmlns:a16="http://schemas.microsoft.com/office/drawing/2014/main" id="{4A5D0C77-47EA-794B-9247-885E510445F1}"/>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6" name="Footer Placeholder 5">
            <a:extLst>
              <a:ext uri="{FF2B5EF4-FFF2-40B4-BE49-F238E27FC236}">
                <a16:creationId xmlns:a16="http://schemas.microsoft.com/office/drawing/2014/main" id="{CEC58F96-5127-5F45-BD84-F66277FF49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44FE55-A4B0-B14E-83BD-35962E389C74}"/>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1893287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6E77-72EC-F349-90E4-994B91ADB7CC}"/>
              </a:ext>
            </a:extLst>
          </p:cNvPr>
          <p:cNvSpPr>
            <a:spLocks noGrp="1"/>
          </p:cNvSpPr>
          <p:nvPr>
            <p:ph type="title"/>
          </p:nvPr>
        </p:nvSpPr>
        <p:spPr>
          <a:xfrm>
            <a:off x="839788" y="457200"/>
            <a:ext cx="3932238" cy="1600200"/>
          </a:xfrm>
          <a:prstGeom prst="rect">
            <a:avLst/>
          </a:prstGeom>
        </p:spPr>
        <p:txBody>
          <a:bodyPr anchor="b"/>
          <a:lstStyle>
            <a:lvl1pPr>
              <a:defRPr sz="1600"/>
            </a:lvl1pPr>
          </a:lstStyle>
          <a:p>
            <a:r>
              <a:rPr lang="en-US"/>
              <a:t>Click to edit Master title style</a:t>
            </a:r>
          </a:p>
        </p:txBody>
      </p:sp>
      <p:sp>
        <p:nvSpPr>
          <p:cNvPr id="3" name="Picture Placeholder 2">
            <a:extLst>
              <a:ext uri="{FF2B5EF4-FFF2-40B4-BE49-F238E27FC236}">
                <a16:creationId xmlns:a16="http://schemas.microsoft.com/office/drawing/2014/main" id="{9EB7F87A-494B-F84C-B24E-A118FCEC127D}"/>
              </a:ext>
            </a:extLst>
          </p:cNvPr>
          <p:cNvSpPr>
            <a:spLocks noGrp="1"/>
          </p:cNvSpPr>
          <p:nvPr>
            <p:ph type="pic" idx="1"/>
          </p:nvPr>
        </p:nvSpPr>
        <p:spPr>
          <a:xfrm>
            <a:off x="5183188" y="987425"/>
            <a:ext cx="6172200" cy="4873625"/>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a:extLst>
              <a:ext uri="{FF2B5EF4-FFF2-40B4-BE49-F238E27FC236}">
                <a16:creationId xmlns:a16="http://schemas.microsoft.com/office/drawing/2014/main" id="{6718DAA0-5D39-D443-B9F4-48EB0D6B8107}"/>
              </a:ext>
            </a:extLst>
          </p:cNvPr>
          <p:cNvSpPr>
            <a:spLocks noGrp="1"/>
          </p:cNvSpPr>
          <p:nvPr>
            <p:ph type="body" sz="half" idx="2"/>
          </p:nvPr>
        </p:nvSpPr>
        <p:spPr>
          <a:xfrm>
            <a:off x="839788" y="2057400"/>
            <a:ext cx="3932238" cy="3811588"/>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Edit Master text styles</a:t>
            </a:r>
          </a:p>
        </p:txBody>
      </p:sp>
      <p:sp>
        <p:nvSpPr>
          <p:cNvPr id="5" name="Date Placeholder 4">
            <a:extLst>
              <a:ext uri="{FF2B5EF4-FFF2-40B4-BE49-F238E27FC236}">
                <a16:creationId xmlns:a16="http://schemas.microsoft.com/office/drawing/2014/main" id="{9DDDED9C-F3FC-8D44-BD80-D72D7DCBFAB0}"/>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6" name="Footer Placeholder 5">
            <a:extLst>
              <a:ext uri="{FF2B5EF4-FFF2-40B4-BE49-F238E27FC236}">
                <a16:creationId xmlns:a16="http://schemas.microsoft.com/office/drawing/2014/main" id="{2C318BAE-2893-F448-AFED-A32E49F9D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227F4B-5A6C-D745-8E46-4E283010E766}"/>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2512096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3E7A-C3BB-C642-A7E6-DD9079361B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3A782E-A02A-4E49-AFA2-DBF3C7A0A3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A3C9A-4F30-3A40-9037-94F21CCCFCB9}"/>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5" name="Footer Placeholder 4">
            <a:extLst>
              <a:ext uri="{FF2B5EF4-FFF2-40B4-BE49-F238E27FC236}">
                <a16:creationId xmlns:a16="http://schemas.microsoft.com/office/drawing/2014/main" id="{DD701CB4-6B7E-4B49-9493-F93993697E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6D3BB6-EDD7-294C-A4C5-571ADD4ADF0A}"/>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8427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88EA8F-4424-AE45-ABB4-B1C0EEB58D1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6E3100-CD07-9F4B-A605-D038913B1533}"/>
              </a:ext>
            </a:extLst>
          </p:cNvPr>
          <p:cNvSpPr>
            <a:spLocks noGrp="1"/>
          </p:cNvSpPr>
          <p:nvPr>
            <p:ph type="body" orient="vert" idx="1"/>
          </p:nvPr>
        </p:nvSpPr>
        <p:spPr>
          <a:xfrm>
            <a:off x="838200" y="365125"/>
            <a:ext cx="78105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00C05-D0FC-F248-AE65-D3859ACE0A26}"/>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5" name="Footer Placeholder 4">
            <a:extLst>
              <a:ext uri="{FF2B5EF4-FFF2-40B4-BE49-F238E27FC236}">
                <a16:creationId xmlns:a16="http://schemas.microsoft.com/office/drawing/2014/main" id="{46CDA5C1-FE88-7649-88FA-813134F12A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73209C-EF1D-2C47-BE26-9FF24DA731BE}"/>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2036428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1CD3-7CCC-3B46-BC91-A8D1488C720F}"/>
              </a:ext>
            </a:extLst>
          </p:cNvPr>
          <p:cNvSpPr>
            <a:spLocks noGrp="1"/>
          </p:cNvSpPr>
          <p:nvPr>
            <p:ph type="ctrTitle"/>
          </p:nvPr>
        </p:nvSpPr>
        <p:spPr>
          <a:xfrm>
            <a:off x="1524000" y="1122363"/>
            <a:ext cx="9144000" cy="2387600"/>
          </a:xfrm>
          <a:prstGeom prst="rect">
            <a:avLst/>
          </a:prstGeom>
        </p:spPr>
        <p:txBody>
          <a:bodyPr anchor="b"/>
          <a:lstStyle>
            <a:lvl1pPr algn="ctr">
              <a:defRPr sz="3000"/>
            </a:lvl1pPr>
          </a:lstStyle>
          <a:p>
            <a:r>
              <a:rPr lang="en-GB"/>
              <a:t>Click to edit Master title style</a:t>
            </a:r>
            <a:endParaRPr lang="en-US"/>
          </a:p>
        </p:txBody>
      </p:sp>
      <p:sp>
        <p:nvSpPr>
          <p:cNvPr id="3" name="Subtitle 2">
            <a:extLst>
              <a:ext uri="{FF2B5EF4-FFF2-40B4-BE49-F238E27FC236}">
                <a16:creationId xmlns:a16="http://schemas.microsoft.com/office/drawing/2014/main" id="{33D1B823-C652-2344-A668-7815F8BEED05}"/>
              </a:ext>
            </a:extLst>
          </p:cNvPr>
          <p:cNvSpPr>
            <a:spLocks noGrp="1"/>
          </p:cNvSpPr>
          <p:nvPr>
            <p:ph type="subTitle" idx="1"/>
          </p:nvPr>
        </p:nvSpPr>
        <p:spPr>
          <a:xfrm>
            <a:off x="1524000" y="3602038"/>
            <a:ext cx="9144000" cy="1655763"/>
          </a:xfrm>
          <a:prstGeom prst="rect">
            <a:avLst/>
          </a:prstGeo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223F44D-45D5-2646-B5E3-42976BF3DCD0}"/>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5" name="Footer Placeholder 4">
            <a:extLst>
              <a:ext uri="{FF2B5EF4-FFF2-40B4-BE49-F238E27FC236}">
                <a16:creationId xmlns:a16="http://schemas.microsoft.com/office/drawing/2014/main" id="{D8AA7A8E-037A-1746-B9EC-F26FCE6A92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445F0D-FB37-9E44-A9E4-7060BA140C64}"/>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1190900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48E2-78E9-354C-8B63-6F50725E0BB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56AD0D4-7710-FF4C-BCB1-62AB3241BEE3}"/>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663B9F-745B-954A-ACBC-2D16938F1D97}"/>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5" name="Footer Placeholder 4">
            <a:extLst>
              <a:ext uri="{FF2B5EF4-FFF2-40B4-BE49-F238E27FC236}">
                <a16:creationId xmlns:a16="http://schemas.microsoft.com/office/drawing/2014/main" id="{8E56EF0F-0D31-5A4F-B99E-ED93B5B35B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F2242B-B44F-4748-A368-46B6D19FC594}"/>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3923176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E07A7-7F30-A345-9540-CCFBA11E7838}"/>
              </a:ext>
            </a:extLst>
          </p:cNvPr>
          <p:cNvSpPr>
            <a:spLocks noGrp="1"/>
          </p:cNvSpPr>
          <p:nvPr>
            <p:ph type="title"/>
          </p:nvPr>
        </p:nvSpPr>
        <p:spPr>
          <a:xfrm>
            <a:off x="831850" y="1709738"/>
            <a:ext cx="10515600" cy="2852738"/>
          </a:xfrm>
          <a:prstGeom prst="rect">
            <a:avLst/>
          </a:prstGeom>
        </p:spPr>
        <p:txBody>
          <a:bodyPr anchor="b"/>
          <a:lstStyle>
            <a:lvl1pPr>
              <a:defRPr sz="3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3F38FA9-CC21-944D-B994-54421EA0C11D}"/>
              </a:ext>
            </a:extLst>
          </p:cNvPr>
          <p:cNvSpPr>
            <a:spLocks noGrp="1"/>
          </p:cNvSpPr>
          <p:nvPr>
            <p:ph type="body" idx="1"/>
          </p:nvPr>
        </p:nvSpPr>
        <p:spPr>
          <a:xfrm>
            <a:off x="831850" y="4589463"/>
            <a:ext cx="10515600" cy="1500188"/>
          </a:xfrm>
          <a:prstGeom prst="rect">
            <a:avLst/>
          </a:prstGeom>
        </p:spPr>
        <p:txBody>
          <a:bodyPr/>
          <a:lstStyle>
            <a:lvl1pPr marL="0" indent="0">
              <a:buNone/>
              <a:defRPr sz="1200">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43A5527-6369-DF48-BD90-21EAA5C78AE0}"/>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5" name="Footer Placeholder 4">
            <a:extLst>
              <a:ext uri="{FF2B5EF4-FFF2-40B4-BE49-F238E27FC236}">
                <a16:creationId xmlns:a16="http://schemas.microsoft.com/office/drawing/2014/main" id="{24478EBC-9D17-DF49-92A5-F2630237F1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4F153-4EA2-934B-851F-08F0111F4062}"/>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3967450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923B-DC74-964C-9950-13D1FF84B47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C757C78-6CC5-8148-BAEA-AE33BAFC0829}"/>
              </a:ext>
            </a:extLst>
          </p:cNvPr>
          <p:cNvSpPr>
            <a:spLocks noGrp="1"/>
          </p:cNvSpPr>
          <p:nvPr>
            <p:ph sz="half" idx="1"/>
          </p:nvPr>
        </p:nvSpPr>
        <p:spPr>
          <a:xfrm>
            <a:off x="838200" y="1825625"/>
            <a:ext cx="5219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8F9550-A5F6-0340-8B1C-9AF110A085C7}"/>
              </a:ext>
            </a:extLst>
          </p:cNvPr>
          <p:cNvSpPr>
            <a:spLocks noGrp="1"/>
          </p:cNvSpPr>
          <p:nvPr>
            <p:ph sz="half" idx="2"/>
          </p:nvPr>
        </p:nvSpPr>
        <p:spPr>
          <a:xfrm>
            <a:off x="6134100" y="1825625"/>
            <a:ext cx="5219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BB69E7-B638-2541-8C23-09387A92236B}"/>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6" name="Footer Placeholder 5">
            <a:extLst>
              <a:ext uri="{FF2B5EF4-FFF2-40B4-BE49-F238E27FC236}">
                <a16:creationId xmlns:a16="http://schemas.microsoft.com/office/drawing/2014/main" id="{B76843FE-4833-5444-9008-04715DD3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D3E38F-5C73-F144-ACF9-4A9357A6E9A4}"/>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2532344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EB8F-C3A0-2649-A867-6A6CEE578ED8}"/>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B3CA958-1011-DB4E-91D3-651C2792A571}"/>
              </a:ext>
            </a:extLst>
          </p:cNvPr>
          <p:cNvSpPr>
            <a:spLocks noGrp="1"/>
          </p:cNvSpPr>
          <p:nvPr>
            <p:ph type="body" idx="1"/>
          </p:nvPr>
        </p:nvSpPr>
        <p:spPr>
          <a:xfrm>
            <a:off x="839787" y="1681163"/>
            <a:ext cx="5157788" cy="823913"/>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GB"/>
              <a:t>Click to edit Master text styles</a:t>
            </a:r>
          </a:p>
        </p:txBody>
      </p:sp>
      <p:sp>
        <p:nvSpPr>
          <p:cNvPr id="4" name="Content Placeholder 3">
            <a:extLst>
              <a:ext uri="{FF2B5EF4-FFF2-40B4-BE49-F238E27FC236}">
                <a16:creationId xmlns:a16="http://schemas.microsoft.com/office/drawing/2014/main" id="{01F5A84A-1674-E142-885B-93DFC8A0CCED}"/>
              </a:ext>
            </a:extLst>
          </p:cNvPr>
          <p:cNvSpPr>
            <a:spLocks noGrp="1"/>
          </p:cNvSpPr>
          <p:nvPr>
            <p:ph sz="half" idx="2"/>
          </p:nvPr>
        </p:nvSpPr>
        <p:spPr>
          <a:xfrm>
            <a:off x="839787" y="2505075"/>
            <a:ext cx="51577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561193C-B6E8-0040-8FEA-CF0D1508E62B}"/>
              </a:ext>
            </a:extLst>
          </p:cNvPr>
          <p:cNvSpPr>
            <a:spLocks noGrp="1"/>
          </p:cNvSpPr>
          <p:nvPr>
            <p:ph type="body" sz="quarter" idx="3"/>
          </p:nvPr>
        </p:nvSpPr>
        <p:spPr>
          <a:xfrm>
            <a:off x="6172200" y="1681163"/>
            <a:ext cx="5183188" cy="823913"/>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GB"/>
              <a:t>Click to edit Master text styles</a:t>
            </a:r>
          </a:p>
        </p:txBody>
      </p:sp>
      <p:sp>
        <p:nvSpPr>
          <p:cNvPr id="6" name="Content Placeholder 5">
            <a:extLst>
              <a:ext uri="{FF2B5EF4-FFF2-40B4-BE49-F238E27FC236}">
                <a16:creationId xmlns:a16="http://schemas.microsoft.com/office/drawing/2014/main" id="{412DB15B-F38C-6948-9E6E-D92BF302085B}"/>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B1D1A66-1CE1-7F47-9537-2115F85AF000}"/>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8" name="Footer Placeholder 7">
            <a:extLst>
              <a:ext uri="{FF2B5EF4-FFF2-40B4-BE49-F238E27FC236}">
                <a16:creationId xmlns:a16="http://schemas.microsoft.com/office/drawing/2014/main" id="{D48064FA-D6A0-2241-A333-57077AF6B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1D4992-C014-FB4E-A0A3-9B4725E1FC39}"/>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3988311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9C49-485D-4546-97BA-6DD289728ECA}"/>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EFA247C-1090-C549-BAF9-41A454C797BB}"/>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4" name="Footer Placeholder 3">
            <a:extLst>
              <a:ext uri="{FF2B5EF4-FFF2-40B4-BE49-F238E27FC236}">
                <a16:creationId xmlns:a16="http://schemas.microsoft.com/office/drawing/2014/main" id="{138929E6-4816-2F4E-B820-31E9A98DF1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2F08A0D-F5C8-5F4C-9687-EE266B9CB0AA}"/>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952784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31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23DFA-6689-784B-B792-6C6F761A33E3}"/>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3" name="Footer Placeholder 2">
            <a:extLst>
              <a:ext uri="{FF2B5EF4-FFF2-40B4-BE49-F238E27FC236}">
                <a16:creationId xmlns:a16="http://schemas.microsoft.com/office/drawing/2014/main" id="{3081CA49-27BF-D843-A116-D869C30A30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1A2651D-6516-8C43-9031-811D936CD8B2}"/>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2101800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9BAC-84C2-1B4B-BF88-9973F73CFD0C}"/>
              </a:ext>
            </a:extLst>
          </p:cNvPr>
          <p:cNvSpPr>
            <a:spLocks noGrp="1"/>
          </p:cNvSpPr>
          <p:nvPr>
            <p:ph type="title"/>
          </p:nvPr>
        </p:nvSpPr>
        <p:spPr>
          <a:xfrm>
            <a:off x="839788" y="457200"/>
            <a:ext cx="3932238" cy="1600200"/>
          </a:xfrm>
          <a:prstGeom prst="rect">
            <a:avLst/>
          </a:prstGeom>
        </p:spPr>
        <p:txBody>
          <a:bodyPr anchor="b"/>
          <a:lstStyle>
            <a:lvl1pPr>
              <a:defRPr sz="16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5F5D581-277A-F541-840C-86C8378154A4}"/>
              </a:ext>
            </a:extLst>
          </p:cNvPr>
          <p:cNvSpPr>
            <a:spLocks noGrp="1"/>
          </p:cNvSpPr>
          <p:nvPr>
            <p:ph idx="1"/>
          </p:nvPr>
        </p:nvSpPr>
        <p:spPr>
          <a:xfrm>
            <a:off x="5183188" y="987425"/>
            <a:ext cx="6172200" cy="4873625"/>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3A65F17-D587-9C4C-96C2-35FF42A74CC4}"/>
              </a:ext>
            </a:extLst>
          </p:cNvPr>
          <p:cNvSpPr>
            <a:spLocks noGrp="1"/>
          </p:cNvSpPr>
          <p:nvPr>
            <p:ph type="body" sz="half" idx="2"/>
          </p:nvPr>
        </p:nvSpPr>
        <p:spPr>
          <a:xfrm>
            <a:off x="839788" y="2057400"/>
            <a:ext cx="3932238" cy="3811588"/>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GB"/>
              <a:t>Click to edit Master text styles</a:t>
            </a:r>
          </a:p>
        </p:txBody>
      </p:sp>
      <p:sp>
        <p:nvSpPr>
          <p:cNvPr id="5" name="Date Placeholder 4">
            <a:extLst>
              <a:ext uri="{FF2B5EF4-FFF2-40B4-BE49-F238E27FC236}">
                <a16:creationId xmlns:a16="http://schemas.microsoft.com/office/drawing/2014/main" id="{56704163-DD7C-B643-ACA7-974AF00BD8C6}"/>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6" name="Footer Placeholder 5">
            <a:extLst>
              <a:ext uri="{FF2B5EF4-FFF2-40B4-BE49-F238E27FC236}">
                <a16:creationId xmlns:a16="http://schemas.microsoft.com/office/drawing/2014/main" id="{E7EC2D6E-9BD2-B74C-90BD-9BB2D5BB38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0DCB0E-65C4-1A4C-9468-5ADCFB6528D8}"/>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133028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0FAB-BAF7-1340-8F6E-25540C290BD3}"/>
              </a:ext>
            </a:extLst>
          </p:cNvPr>
          <p:cNvSpPr>
            <a:spLocks noGrp="1"/>
          </p:cNvSpPr>
          <p:nvPr>
            <p:ph type="title"/>
          </p:nvPr>
        </p:nvSpPr>
        <p:spPr>
          <a:xfrm>
            <a:off x="839788" y="457200"/>
            <a:ext cx="3932238" cy="1600200"/>
          </a:xfrm>
          <a:prstGeom prst="rect">
            <a:avLst/>
          </a:prstGeom>
        </p:spPr>
        <p:txBody>
          <a:bodyPr anchor="b"/>
          <a:lstStyle>
            <a:lvl1pPr>
              <a:defRPr sz="16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BA36C0-9574-8641-8A3B-DF62141BD592}"/>
              </a:ext>
            </a:extLst>
          </p:cNvPr>
          <p:cNvSpPr>
            <a:spLocks noGrp="1"/>
          </p:cNvSpPr>
          <p:nvPr>
            <p:ph type="pic" idx="1"/>
          </p:nvPr>
        </p:nvSpPr>
        <p:spPr>
          <a:xfrm>
            <a:off x="5183188" y="987425"/>
            <a:ext cx="6172200" cy="4873625"/>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a:extLst>
              <a:ext uri="{FF2B5EF4-FFF2-40B4-BE49-F238E27FC236}">
                <a16:creationId xmlns:a16="http://schemas.microsoft.com/office/drawing/2014/main" id="{515AC82E-CC3D-5440-B671-DB2ACA1B2C98}"/>
              </a:ext>
            </a:extLst>
          </p:cNvPr>
          <p:cNvSpPr>
            <a:spLocks noGrp="1"/>
          </p:cNvSpPr>
          <p:nvPr>
            <p:ph type="body" sz="half" idx="2"/>
          </p:nvPr>
        </p:nvSpPr>
        <p:spPr>
          <a:xfrm>
            <a:off x="839788" y="2057400"/>
            <a:ext cx="3932238" cy="3811588"/>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GB"/>
              <a:t>Click to edit Master text styles</a:t>
            </a:r>
          </a:p>
        </p:txBody>
      </p:sp>
      <p:sp>
        <p:nvSpPr>
          <p:cNvPr id="5" name="Date Placeholder 4">
            <a:extLst>
              <a:ext uri="{FF2B5EF4-FFF2-40B4-BE49-F238E27FC236}">
                <a16:creationId xmlns:a16="http://schemas.microsoft.com/office/drawing/2014/main" id="{8E432D58-797E-B549-B110-84747C651340}"/>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6" name="Footer Placeholder 5">
            <a:extLst>
              <a:ext uri="{FF2B5EF4-FFF2-40B4-BE49-F238E27FC236}">
                <a16:creationId xmlns:a16="http://schemas.microsoft.com/office/drawing/2014/main" id="{9DE8CFE4-775D-874E-B18F-D76BED4C22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183D50-E57B-CA4C-BC6A-18CAC7ABBEBA}"/>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1161268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5C2E-13FC-E449-AEED-0A369B02570A}"/>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94161C6-AED6-7E4A-9AAB-D1AF3893EC3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C93B9D-5BA2-EB47-89F3-53E1CCC92D6A}"/>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5" name="Footer Placeholder 4">
            <a:extLst>
              <a:ext uri="{FF2B5EF4-FFF2-40B4-BE49-F238E27FC236}">
                <a16:creationId xmlns:a16="http://schemas.microsoft.com/office/drawing/2014/main" id="{3103A4FB-9C4E-E443-B761-DDB2661A8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6A20C0-1922-5342-8FD3-F75C722D401B}"/>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517746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90A4A6-15C2-6947-B574-AD59F30CB782}"/>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C169E4F-69AD-9940-8D6F-F41835338CE5}"/>
              </a:ext>
            </a:extLst>
          </p:cNvPr>
          <p:cNvSpPr>
            <a:spLocks noGrp="1"/>
          </p:cNvSpPr>
          <p:nvPr>
            <p:ph type="body" orient="vert" idx="1"/>
          </p:nvPr>
        </p:nvSpPr>
        <p:spPr>
          <a:xfrm>
            <a:off x="838200" y="365125"/>
            <a:ext cx="78105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29EE1B-4A1B-9D4F-8A9A-0EACD16FB012}"/>
              </a:ext>
            </a:extLst>
          </p:cNvPr>
          <p:cNvSpPr>
            <a:spLocks noGrp="1"/>
          </p:cNvSpPr>
          <p:nvPr>
            <p:ph type="dt" sz="half" idx="10"/>
          </p:nvPr>
        </p:nvSpPr>
        <p:spPr>
          <a:xfrm>
            <a:off x="838200" y="6356350"/>
            <a:ext cx="2743200" cy="365125"/>
          </a:xfrm>
          <a:prstGeom prst="rect">
            <a:avLst/>
          </a:prstGeom>
        </p:spPr>
        <p:txBody>
          <a:bodyPr/>
          <a:lstStyle/>
          <a:p>
            <a:fld id="{F6390863-B92A-B84A-BBA0-F547B252CF30}" type="datetimeFigureOut">
              <a:rPr lang="en-US" smtClean="0"/>
              <a:t>8/6/2024</a:t>
            </a:fld>
            <a:endParaRPr lang="en-US"/>
          </a:p>
        </p:txBody>
      </p:sp>
      <p:sp>
        <p:nvSpPr>
          <p:cNvPr id="5" name="Footer Placeholder 4">
            <a:extLst>
              <a:ext uri="{FF2B5EF4-FFF2-40B4-BE49-F238E27FC236}">
                <a16:creationId xmlns:a16="http://schemas.microsoft.com/office/drawing/2014/main" id="{60458469-2DA4-AA45-BDCA-D82DB4C4F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7D357-060F-8C40-AA63-91A4E1808E27}"/>
              </a:ext>
            </a:extLst>
          </p:cNvPr>
          <p:cNvSpPr>
            <a:spLocks noGrp="1"/>
          </p:cNvSpPr>
          <p:nvPr>
            <p:ph type="sldNum" sz="quarter" idx="12"/>
          </p:nvPr>
        </p:nvSpPr>
        <p:spPr>
          <a:xfrm>
            <a:off x="8610600" y="6356350"/>
            <a:ext cx="2743200" cy="365125"/>
          </a:xfrm>
          <a:prstGeom prst="rect">
            <a:avLst/>
          </a:prstGeom>
        </p:spPr>
        <p:txBody>
          <a:bodyPr/>
          <a:lstStyle/>
          <a:p>
            <a:fld id="{F2BD5965-A7F8-A447-9534-7705A0B08976}" type="slidenum">
              <a:rPr lang="en-US" smtClean="0"/>
              <a:t>‹#›</a:t>
            </a:fld>
            <a:endParaRPr lang="en-US"/>
          </a:p>
        </p:txBody>
      </p:sp>
    </p:spTree>
    <p:extLst>
      <p:ext uri="{BB962C8B-B14F-4D97-AF65-F5344CB8AC3E}">
        <p14:creationId xmlns:p14="http://schemas.microsoft.com/office/powerpoint/2010/main" val="2440918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065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D2DE8-00B9-7741-BA31-25FC03A8FD2A}"/>
              </a:ext>
            </a:extLst>
          </p:cNvPr>
          <p:cNvSpPr>
            <a:spLocks noGrp="1"/>
          </p:cNvSpPr>
          <p:nvPr>
            <p:ph type="ctrTitle"/>
          </p:nvPr>
        </p:nvSpPr>
        <p:spPr>
          <a:xfrm>
            <a:off x="1524000" y="1122363"/>
            <a:ext cx="9144000" cy="2387600"/>
          </a:xfrm>
          <a:prstGeom prst="rect">
            <a:avLst/>
          </a:prstGeom>
        </p:spPr>
        <p:txBody>
          <a:bodyPr anchor="b"/>
          <a:lstStyle>
            <a:lvl1pPr algn="ctr">
              <a:defRPr sz="3000"/>
            </a:lvl1pPr>
          </a:lstStyle>
          <a:p>
            <a:r>
              <a:rPr lang="en-GB"/>
              <a:t>Click to edit Master title style</a:t>
            </a:r>
            <a:endParaRPr lang="en-US"/>
          </a:p>
        </p:txBody>
      </p:sp>
      <p:sp>
        <p:nvSpPr>
          <p:cNvPr id="3" name="Subtitle 2">
            <a:extLst>
              <a:ext uri="{FF2B5EF4-FFF2-40B4-BE49-F238E27FC236}">
                <a16:creationId xmlns:a16="http://schemas.microsoft.com/office/drawing/2014/main" id="{407F1C98-1B7C-4D4F-B42A-388225FF3BBC}"/>
              </a:ext>
            </a:extLst>
          </p:cNvPr>
          <p:cNvSpPr>
            <a:spLocks noGrp="1"/>
          </p:cNvSpPr>
          <p:nvPr>
            <p:ph type="subTitle" idx="1"/>
          </p:nvPr>
        </p:nvSpPr>
        <p:spPr>
          <a:xfrm>
            <a:off x="1524000" y="3602038"/>
            <a:ext cx="9144000" cy="1655763"/>
          </a:xfrm>
          <a:prstGeom prst="rect">
            <a:avLst/>
          </a:prstGeo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076DD95-6FB0-0143-9DE7-714FE5984717}"/>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5" name="Footer Placeholder 4">
            <a:extLst>
              <a:ext uri="{FF2B5EF4-FFF2-40B4-BE49-F238E27FC236}">
                <a16:creationId xmlns:a16="http://schemas.microsoft.com/office/drawing/2014/main" id="{EF1D3DDE-63E0-354C-9AFB-F35861A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B03BEA-2240-E946-9D34-DFFEDCDC4AF4}"/>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3989666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1700-6138-9C4B-A3C8-17675182D24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C593C0-011E-C24F-B016-54D5FBB1C524}"/>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ACD4EC7-DC87-6F47-A13F-3EB9E33F570D}"/>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5" name="Footer Placeholder 4">
            <a:extLst>
              <a:ext uri="{FF2B5EF4-FFF2-40B4-BE49-F238E27FC236}">
                <a16:creationId xmlns:a16="http://schemas.microsoft.com/office/drawing/2014/main" id="{70434B2B-D298-3247-A6FA-0532BA44E1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9EA82-7629-404A-913A-D6D93295F6C1}"/>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2537491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ECAA-F83E-664C-9238-2433EB4BEA83}"/>
              </a:ext>
            </a:extLst>
          </p:cNvPr>
          <p:cNvSpPr>
            <a:spLocks noGrp="1"/>
          </p:cNvSpPr>
          <p:nvPr>
            <p:ph type="title"/>
          </p:nvPr>
        </p:nvSpPr>
        <p:spPr>
          <a:xfrm>
            <a:off x="831850" y="1709738"/>
            <a:ext cx="10515600" cy="2852738"/>
          </a:xfrm>
          <a:prstGeom prst="rect">
            <a:avLst/>
          </a:prstGeom>
        </p:spPr>
        <p:txBody>
          <a:bodyPr anchor="b"/>
          <a:lstStyle>
            <a:lvl1pPr>
              <a:defRPr sz="3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F1EC425-CAE0-764B-8534-3E3EB20E6236}"/>
              </a:ext>
            </a:extLst>
          </p:cNvPr>
          <p:cNvSpPr>
            <a:spLocks noGrp="1"/>
          </p:cNvSpPr>
          <p:nvPr>
            <p:ph type="body" idx="1"/>
          </p:nvPr>
        </p:nvSpPr>
        <p:spPr>
          <a:xfrm>
            <a:off x="831850" y="4589463"/>
            <a:ext cx="10515600" cy="1500188"/>
          </a:xfrm>
          <a:prstGeom prst="rect">
            <a:avLst/>
          </a:prstGeom>
        </p:spPr>
        <p:txBody>
          <a:bodyPr/>
          <a:lstStyle>
            <a:lvl1pPr marL="0" indent="0">
              <a:buNone/>
              <a:defRPr sz="1200">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CCBFF6-96C7-0C44-9169-D874D060097A}"/>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5" name="Footer Placeholder 4">
            <a:extLst>
              <a:ext uri="{FF2B5EF4-FFF2-40B4-BE49-F238E27FC236}">
                <a16:creationId xmlns:a16="http://schemas.microsoft.com/office/drawing/2014/main" id="{A684BE74-16E0-9C4A-9866-84DA05203F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047FC9-E493-6643-8B63-10B2BC20FA1C}"/>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3731489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4E8F-8E2C-CE42-8D42-520AD839C0F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99895D6-557B-E64E-A89B-DD5336E44609}"/>
              </a:ext>
            </a:extLst>
          </p:cNvPr>
          <p:cNvSpPr>
            <a:spLocks noGrp="1"/>
          </p:cNvSpPr>
          <p:nvPr>
            <p:ph sz="half" idx="1"/>
          </p:nvPr>
        </p:nvSpPr>
        <p:spPr>
          <a:xfrm>
            <a:off x="838200" y="1825625"/>
            <a:ext cx="5219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90A033C-5EA2-7845-9719-E356B67A887B}"/>
              </a:ext>
            </a:extLst>
          </p:cNvPr>
          <p:cNvSpPr>
            <a:spLocks noGrp="1"/>
          </p:cNvSpPr>
          <p:nvPr>
            <p:ph sz="half" idx="2"/>
          </p:nvPr>
        </p:nvSpPr>
        <p:spPr>
          <a:xfrm>
            <a:off x="6134100" y="1825625"/>
            <a:ext cx="5219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F528BAF-3124-7A42-8183-677C63D75405}"/>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6" name="Footer Placeholder 5">
            <a:extLst>
              <a:ext uri="{FF2B5EF4-FFF2-40B4-BE49-F238E27FC236}">
                <a16:creationId xmlns:a16="http://schemas.microsoft.com/office/drawing/2014/main" id="{3CE045DF-E50A-B44E-88A5-41CD528A75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27D4AA-4F8B-A04F-BE3A-AE1ACA5D3080}"/>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286770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7615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091BF-01B5-894B-B19E-ABB286544F2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5CB119-0193-6548-B09A-847319CF52C5}"/>
              </a:ext>
            </a:extLst>
          </p:cNvPr>
          <p:cNvSpPr>
            <a:spLocks noGrp="1"/>
          </p:cNvSpPr>
          <p:nvPr>
            <p:ph type="body" idx="1"/>
          </p:nvPr>
        </p:nvSpPr>
        <p:spPr>
          <a:xfrm>
            <a:off x="839787" y="1681163"/>
            <a:ext cx="5157788" cy="823913"/>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GB"/>
              <a:t>Click to edit Master text styles</a:t>
            </a:r>
          </a:p>
        </p:txBody>
      </p:sp>
      <p:sp>
        <p:nvSpPr>
          <p:cNvPr id="4" name="Content Placeholder 3">
            <a:extLst>
              <a:ext uri="{FF2B5EF4-FFF2-40B4-BE49-F238E27FC236}">
                <a16:creationId xmlns:a16="http://schemas.microsoft.com/office/drawing/2014/main" id="{AC96AD80-94B5-F445-922F-3A5495AAFE8A}"/>
              </a:ext>
            </a:extLst>
          </p:cNvPr>
          <p:cNvSpPr>
            <a:spLocks noGrp="1"/>
          </p:cNvSpPr>
          <p:nvPr>
            <p:ph sz="half" idx="2"/>
          </p:nvPr>
        </p:nvSpPr>
        <p:spPr>
          <a:xfrm>
            <a:off x="839787" y="2505075"/>
            <a:ext cx="51577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54A037C-0E9D-084A-976E-A198550CB483}"/>
              </a:ext>
            </a:extLst>
          </p:cNvPr>
          <p:cNvSpPr>
            <a:spLocks noGrp="1"/>
          </p:cNvSpPr>
          <p:nvPr>
            <p:ph type="body" sz="quarter" idx="3"/>
          </p:nvPr>
        </p:nvSpPr>
        <p:spPr>
          <a:xfrm>
            <a:off x="6172200" y="1681163"/>
            <a:ext cx="5183188" cy="823913"/>
          </a:xfrm>
          <a:prstGeom prst="rect">
            <a:avLst/>
          </a:prstGeo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GB"/>
              <a:t>Click to edit Master text styles</a:t>
            </a:r>
          </a:p>
        </p:txBody>
      </p:sp>
      <p:sp>
        <p:nvSpPr>
          <p:cNvPr id="6" name="Content Placeholder 5">
            <a:extLst>
              <a:ext uri="{FF2B5EF4-FFF2-40B4-BE49-F238E27FC236}">
                <a16:creationId xmlns:a16="http://schemas.microsoft.com/office/drawing/2014/main" id="{E4E80AA3-CEB7-BB48-8286-565E5DBEA376}"/>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51C32B9-9161-8E4D-8131-6037A006325B}"/>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8" name="Footer Placeholder 7">
            <a:extLst>
              <a:ext uri="{FF2B5EF4-FFF2-40B4-BE49-F238E27FC236}">
                <a16:creationId xmlns:a16="http://schemas.microsoft.com/office/drawing/2014/main" id="{BF0EDDB0-2FBB-284B-ACAA-38D3ADE152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B80AB74-A528-E44F-84F2-F671713BA388}"/>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1227380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2C17-02EF-1945-BB15-BD01DE81324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A5B4F0D-2606-AF48-9EC4-D58AEB7B4DB7}"/>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4" name="Footer Placeholder 3">
            <a:extLst>
              <a:ext uri="{FF2B5EF4-FFF2-40B4-BE49-F238E27FC236}">
                <a16:creationId xmlns:a16="http://schemas.microsoft.com/office/drawing/2014/main" id="{23C092E4-FA63-0B4E-A9BB-5B9CC3B607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8B318E5-0E0E-CC48-9C67-0A2C9982CDB2}"/>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3647204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A82DB-3116-AA44-9916-09EA108DFD94}"/>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3" name="Footer Placeholder 2">
            <a:extLst>
              <a:ext uri="{FF2B5EF4-FFF2-40B4-BE49-F238E27FC236}">
                <a16:creationId xmlns:a16="http://schemas.microsoft.com/office/drawing/2014/main" id="{F808620E-C104-B146-A28E-FF09F3EC7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67C68C2-0D59-E349-929F-48D2F45C5C46}"/>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4986013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E882-5ADC-5142-8874-AAF92F520B62}"/>
              </a:ext>
            </a:extLst>
          </p:cNvPr>
          <p:cNvSpPr>
            <a:spLocks noGrp="1"/>
          </p:cNvSpPr>
          <p:nvPr>
            <p:ph type="title"/>
          </p:nvPr>
        </p:nvSpPr>
        <p:spPr>
          <a:xfrm>
            <a:off x="839788" y="457200"/>
            <a:ext cx="3932238" cy="1600200"/>
          </a:xfrm>
          <a:prstGeom prst="rect">
            <a:avLst/>
          </a:prstGeom>
        </p:spPr>
        <p:txBody>
          <a:bodyPr anchor="b"/>
          <a:lstStyle>
            <a:lvl1pPr>
              <a:defRPr sz="16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7F6CAE3-8C0B-7740-B696-8EB7E50079A9}"/>
              </a:ext>
            </a:extLst>
          </p:cNvPr>
          <p:cNvSpPr>
            <a:spLocks noGrp="1"/>
          </p:cNvSpPr>
          <p:nvPr>
            <p:ph idx="1"/>
          </p:nvPr>
        </p:nvSpPr>
        <p:spPr>
          <a:xfrm>
            <a:off x="5183188" y="987425"/>
            <a:ext cx="6172200" cy="4873625"/>
          </a:xfrm>
          <a:prstGeom prst="rect">
            <a:avLst/>
          </a:prstGeo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7C5E73-CA24-E045-B7B2-2F43B4EF105F}"/>
              </a:ext>
            </a:extLst>
          </p:cNvPr>
          <p:cNvSpPr>
            <a:spLocks noGrp="1"/>
          </p:cNvSpPr>
          <p:nvPr>
            <p:ph type="body" sz="half" idx="2"/>
          </p:nvPr>
        </p:nvSpPr>
        <p:spPr>
          <a:xfrm>
            <a:off x="839788" y="2057400"/>
            <a:ext cx="3932238" cy="3811588"/>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GB"/>
              <a:t>Click to edit Master text styles</a:t>
            </a:r>
          </a:p>
        </p:txBody>
      </p:sp>
      <p:sp>
        <p:nvSpPr>
          <p:cNvPr id="5" name="Date Placeholder 4">
            <a:extLst>
              <a:ext uri="{FF2B5EF4-FFF2-40B4-BE49-F238E27FC236}">
                <a16:creationId xmlns:a16="http://schemas.microsoft.com/office/drawing/2014/main" id="{D46AF087-2F2E-1248-8210-215FB92B1931}"/>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6" name="Footer Placeholder 5">
            <a:extLst>
              <a:ext uri="{FF2B5EF4-FFF2-40B4-BE49-F238E27FC236}">
                <a16:creationId xmlns:a16="http://schemas.microsoft.com/office/drawing/2014/main" id="{F97BBEC4-950D-E142-B5A9-DB646283E7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629B07-DBA4-1F44-BECA-B2FD0908A092}"/>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737519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8CA5E-DF42-C748-B12E-3CF85224D733}"/>
              </a:ext>
            </a:extLst>
          </p:cNvPr>
          <p:cNvSpPr>
            <a:spLocks noGrp="1"/>
          </p:cNvSpPr>
          <p:nvPr>
            <p:ph type="title"/>
          </p:nvPr>
        </p:nvSpPr>
        <p:spPr>
          <a:xfrm>
            <a:off x="839788" y="457200"/>
            <a:ext cx="3932238" cy="1600200"/>
          </a:xfrm>
          <a:prstGeom prst="rect">
            <a:avLst/>
          </a:prstGeom>
        </p:spPr>
        <p:txBody>
          <a:bodyPr anchor="b"/>
          <a:lstStyle>
            <a:lvl1pPr>
              <a:defRPr sz="16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3E58D8A-4624-154D-9B29-5F3F4693A51C}"/>
              </a:ext>
            </a:extLst>
          </p:cNvPr>
          <p:cNvSpPr>
            <a:spLocks noGrp="1"/>
          </p:cNvSpPr>
          <p:nvPr>
            <p:ph type="pic" idx="1"/>
          </p:nvPr>
        </p:nvSpPr>
        <p:spPr>
          <a:xfrm>
            <a:off x="5183188" y="987425"/>
            <a:ext cx="6172200" cy="4873625"/>
          </a:xfrm>
          <a:prstGeom prst="rect">
            <a:avLst/>
          </a:prstGeo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a:extLst>
              <a:ext uri="{FF2B5EF4-FFF2-40B4-BE49-F238E27FC236}">
                <a16:creationId xmlns:a16="http://schemas.microsoft.com/office/drawing/2014/main" id="{227C9AA5-8C37-CD45-BB7B-36AB335BE4CC}"/>
              </a:ext>
            </a:extLst>
          </p:cNvPr>
          <p:cNvSpPr>
            <a:spLocks noGrp="1"/>
          </p:cNvSpPr>
          <p:nvPr>
            <p:ph type="body" sz="half" idx="2"/>
          </p:nvPr>
        </p:nvSpPr>
        <p:spPr>
          <a:xfrm>
            <a:off x="839788" y="2057400"/>
            <a:ext cx="3932238" cy="3811588"/>
          </a:xfrm>
          <a:prstGeom prst="rect">
            <a:avLst/>
          </a:prstGeo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GB"/>
              <a:t>Click to edit Master text styles</a:t>
            </a:r>
          </a:p>
        </p:txBody>
      </p:sp>
      <p:sp>
        <p:nvSpPr>
          <p:cNvPr id="5" name="Date Placeholder 4">
            <a:extLst>
              <a:ext uri="{FF2B5EF4-FFF2-40B4-BE49-F238E27FC236}">
                <a16:creationId xmlns:a16="http://schemas.microsoft.com/office/drawing/2014/main" id="{8296CDAC-D8F8-8C4C-B20F-2D36AA882FD0}"/>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6" name="Footer Placeholder 5">
            <a:extLst>
              <a:ext uri="{FF2B5EF4-FFF2-40B4-BE49-F238E27FC236}">
                <a16:creationId xmlns:a16="http://schemas.microsoft.com/office/drawing/2014/main" id="{7050425E-0343-6247-ADB0-AEBBF28249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DC51F5-2F50-9B4B-A7F1-85344B65CA5A}"/>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2751878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A9EA-49E2-614F-917E-B1A3ADAC22C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CA8D038-BA06-A74E-B120-17751B200DD4}"/>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28FB48-DFCC-D544-972D-D86ED360CB47}"/>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5" name="Footer Placeholder 4">
            <a:extLst>
              <a:ext uri="{FF2B5EF4-FFF2-40B4-BE49-F238E27FC236}">
                <a16:creationId xmlns:a16="http://schemas.microsoft.com/office/drawing/2014/main" id="{6E3E007C-EC88-4341-8FBA-4021B26207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C97168-568A-784D-976F-E66D59B8E35F}"/>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220737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1DC0D-39BA-6841-AB40-F8D47945B90A}"/>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FC9F22-9926-5C49-BF2A-3C0126191982}"/>
              </a:ext>
            </a:extLst>
          </p:cNvPr>
          <p:cNvSpPr>
            <a:spLocks noGrp="1"/>
          </p:cNvSpPr>
          <p:nvPr>
            <p:ph type="body" orient="vert" idx="1"/>
          </p:nvPr>
        </p:nvSpPr>
        <p:spPr>
          <a:xfrm>
            <a:off x="838200" y="365125"/>
            <a:ext cx="78105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BC5F95-5FF6-5848-9A18-F0EF9238BDDC}"/>
              </a:ext>
            </a:extLst>
          </p:cNvPr>
          <p:cNvSpPr>
            <a:spLocks noGrp="1"/>
          </p:cNvSpPr>
          <p:nvPr>
            <p:ph type="dt" sz="half" idx="10"/>
          </p:nvPr>
        </p:nvSpPr>
        <p:spPr>
          <a:xfrm>
            <a:off x="838200" y="6356350"/>
            <a:ext cx="2743200" cy="365125"/>
          </a:xfrm>
          <a:prstGeom prst="rect">
            <a:avLst/>
          </a:prstGeom>
        </p:spPr>
        <p:txBody>
          <a:bodyPr/>
          <a:lstStyle/>
          <a:p>
            <a:fld id="{2CECC568-4A94-3F48-B027-87504EA432B3}" type="datetimeFigureOut">
              <a:rPr lang="en-US" smtClean="0"/>
              <a:t>8/6/2024</a:t>
            </a:fld>
            <a:endParaRPr lang="en-US"/>
          </a:p>
        </p:txBody>
      </p:sp>
      <p:sp>
        <p:nvSpPr>
          <p:cNvPr id="5" name="Footer Placeholder 4">
            <a:extLst>
              <a:ext uri="{FF2B5EF4-FFF2-40B4-BE49-F238E27FC236}">
                <a16:creationId xmlns:a16="http://schemas.microsoft.com/office/drawing/2014/main" id="{A034B2F4-2524-D140-B547-8E1D1B4553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7019BD-B886-4A44-8584-A4E55DEEB9B8}"/>
              </a:ext>
            </a:extLst>
          </p:cNvPr>
          <p:cNvSpPr>
            <a:spLocks noGrp="1"/>
          </p:cNvSpPr>
          <p:nvPr>
            <p:ph type="sldNum" sz="quarter" idx="12"/>
          </p:nvPr>
        </p:nvSpPr>
        <p:spPr>
          <a:xfrm>
            <a:off x="8610600" y="6356350"/>
            <a:ext cx="2743200" cy="365125"/>
          </a:xfrm>
          <a:prstGeom prst="rect">
            <a:avLst/>
          </a:prstGeom>
        </p:spPr>
        <p:txBody>
          <a:bodyPr/>
          <a:lstStyle/>
          <a:p>
            <a:fld id="{A668EA0A-0B6E-3645-98D5-AB278E966526}" type="slidenum">
              <a:rPr lang="en-US" smtClean="0"/>
              <a:t>‹#›</a:t>
            </a:fld>
            <a:endParaRPr lang="en-US"/>
          </a:p>
        </p:txBody>
      </p:sp>
    </p:spTree>
    <p:extLst>
      <p:ext uri="{BB962C8B-B14F-4D97-AF65-F5344CB8AC3E}">
        <p14:creationId xmlns:p14="http://schemas.microsoft.com/office/powerpoint/2010/main" val="367422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025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9ECBE91-974F-7441-9DC8-FEAE37252A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794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5A03CA-5B80-EB45-BEE7-EBFD2176FFBC}"/>
              </a:ext>
            </a:extLst>
          </p:cNvPr>
          <p:cNvSpPr>
            <a:spLocks noGrp="1"/>
          </p:cNvSpPr>
          <p:nvPr>
            <p:ph type="dt" sz="half" idx="10"/>
          </p:nvPr>
        </p:nvSpPr>
        <p:spPr>
          <a:xfrm>
            <a:off x="838200" y="6356350"/>
            <a:ext cx="2743200" cy="365125"/>
          </a:xfrm>
          <a:prstGeom prst="rect">
            <a:avLst/>
          </a:prstGeom>
        </p:spPr>
        <p:txBody>
          <a:bodyPr/>
          <a:lstStyle/>
          <a:p>
            <a:fld id="{399D2327-F2F2-554F-A2B6-161F2B84209D}" type="datetimeFigureOut">
              <a:rPr lang="en-US" smtClean="0"/>
              <a:t>8/6/2024</a:t>
            </a:fld>
            <a:endParaRPr lang="en-US"/>
          </a:p>
        </p:txBody>
      </p:sp>
      <p:sp>
        <p:nvSpPr>
          <p:cNvPr id="3" name="Footer Placeholder 2">
            <a:extLst>
              <a:ext uri="{FF2B5EF4-FFF2-40B4-BE49-F238E27FC236}">
                <a16:creationId xmlns:a16="http://schemas.microsoft.com/office/drawing/2014/main" id="{12FC1426-68BE-294F-BA5D-A9CF0040A3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E38B546-4A83-E640-A0C9-D82C4DE1D9F7}"/>
              </a:ext>
            </a:extLst>
          </p:cNvPr>
          <p:cNvSpPr>
            <a:spLocks noGrp="1"/>
          </p:cNvSpPr>
          <p:nvPr>
            <p:ph type="sldNum" sz="quarter" idx="12"/>
          </p:nvPr>
        </p:nvSpPr>
        <p:spPr>
          <a:xfrm>
            <a:off x="8610600" y="6356350"/>
            <a:ext cx="2743200" cy="365125"/>
          </a:xfrm>
          <a:prstGeom prst="rect">
            <a:avLst/>
          </a:prstGeom>
        </p:spPr>
        <p:txBody>
          <a:bodyPr/>
          <a:lstStyle/>
          <a:p>
            <a:fld id="{2D87A7D5-7F58-EA4A-8F0F-2AA7C17F2AC1}" type="slidenum">
              <a:rPr lang="en-US" smtClean="0"/>
              <a:t>‹#›</a:t>
            </a:fld>
            <a:endParaRPr lang="en-US"/>
          </a:p>
        </p:txBody>
      </p:sp>
    </p:spTree>
    <p:extLst>
      <p:ext uri="{BB962C8B-B14F-4D97-AF65-F5344CB8AC3E}">
        <p14:creationId xmlns:p14="http://schemas.microsoft.com/office/powerpoint/2010/main" val="235599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08629D-0D59-4881-97FF-76893481FF5A}"/>
              </a:ext>
            </a:extLst>
          </p:cNvPr>
          <p:cNvSpPr>
            <a:spLocks noGrp="1"/>
          </p:cNvSpPr>
          <p:nvPr>
            <p:ph sz="quarter" idx="10"/>
          </p:nvPr>
        </p:nvSpPr>
        <p:spPr>
          <a:xfrm>
            <a:off x="2468516" y="797286"/>
            <a:ext cx="7746637" cy="2664687"/>
          </a:xfrm>
          <a:prstGeom prst="rect">
            <a:avLst/>
          </a:prstGeom>
        </p:spPr>
        <p:txBody>
          <a:bodyPr/>
          <a:lstStyle>
            <a:lvl2pPr>
              <a:defRPr>
                <a:solidFill>
                  <a:srgbClr val="16C1BF"/>
                </a:solidFill>
              </a:defRPr>
            </a:lvl2pPr>
            <a:lvl3pPr>
              <a:defRPr>
                <a:solidFill>
                  <a:schemeClr val="accent4"/>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Vertical Text Placeholder 4">
            <a:extLst>
              <a:ext uri="{FF2B5EF4-FFF2-40B4-BE49-F238E27FC236}">
                <a16:creationId xmlns:a16="http://schemas.microsoft.com/office/drawing/2014/main" id="{BAD856EA-4EDC-4A5D-AC50-77523DE27730}"/>
              </a:ext>
            </a:extLst>
          </p:cNvPr>
          <p:cNvSpPr>
            <a:spLocks noGrp="1"/>
          </p:cNvSpPr>
          <p:nvPr>
            <p:ph type="body" orient="vert" sz="quarter" idx="11"/>
          </p:nvPr>
        </p:nvSpPr>
        <p:spPr>
          <a:xfrm>
            <a:off x="2477224" y="3709807"/>
            <a:ext cx="4602845" cy="28216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94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4902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A51649-D31A-AB4A-88F8-B7C9705509F3}"/>
              </a:ext>
            </a:extLst>
          </p:cNvPr>
          <p:cNvSpPr>
            <a:spLocks noGrp="1"/>
          </p:cNvSpPr>
          <p:nvPr>
            <p:ph type="dt" sz="half" idx="10"/>
          </p:nvPr>
        </p:nvSpPr>
        <p:spPr>
          <a:xfrm>
            <a:off x="838200" y="6356350"/>
            <a:ext cx="2743200" cy="365125"/>
          </a:xfrm>
          <a:prstGeom prst="rect">
            <a:avLst/>
          </a:prstGeom>
        </p:spPr>
        <p:txBody>
          <a:bodyPr/>
          <a:lstStyle/>
          <a:p>
            <a:fld id="{F8D542B8-7F30-B245-A15A-4B661BFB7DFA}" type="datetimeFigureOut">
              <a:rPr lang="en-US" smtClean="0"/>
              <a:t>8/6/2024</a:t>
            </a:fld>
            <a:endParaRPr lang="en-US"/>
          </a:p>
        </p:txBody>
      </p:sp>
      <p:sp>
        <p:nvSpPr>
          <p:cNvPr id="3" name="Footer Placeholder 2">
            <a:extLst>
              <a:ext uri="{FF2B5EF4-FFF2-40B4-BE49-F238E27FC236}">
                <a16:creationId xmlns:a16="http://schemas.microsoft.com/office/drawing/2014/main" id="{788DC5F4-78F4-3145-8511-400E8BB7E3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4C5F4EA-B7ED-AC43-941D-0E56BBC7629C}"/>
              </a:ext>
            </a:extLst>
          </p:cNvPr>
          <p:cNvSpPr>
            <a:spLocks noGrp="1"/>
          </p:cNvSpPr>
          <p:nvPr>
            <p:ph type="sldNum" sz="quarter" idx="12"/>
          </p:nvPr>
        </p:nvSpPr>
        <p:spPr>
          <a:xfrm>
            <a:off x="8610600" y="6356350"/>
            <a:ext cx="2743200" cy="365125"/>
          </a:xfrm>
          <a:prstGeom prst="rect">
            <a:avLst/>
          </a:prstGeom>
        </p:spPr>
        <p:txBody>
          <a:bodyPr/>
          <a:lstStyle/>
          <a:p>
            <a:fld id="{2E31CFD0-1655-0A42-BB44-EC0164FE50DF}" type="slidenum">
              <a:rPr lang="en-US" smtClean="0"/>
              <a:t>‹#›</a:t>
            </a:fld>
            <a:endParaRPr lang="en-US"/>
          </a:p>
        </p:txBody>
      </p:sp>
    </p:spTree>
    <p:extLst>
      <p:ext uri="{BB962C8B-B14F-4D97-AF65-F5344CB8AC3E}">
        <p14:creationId xmlns:p14="http://schemas.microsoft.com/office/powerpoint/2010/main" val="8513379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7.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8.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4.png"/><Relationship Id="rId2" Type="http://schemas.openxmlformats.org/officeDocument/2006/relationships/slideLayout" Target="../slideLayouts/slideLayout47.xml"/><Relationship Id="rId16" Type="http://schemas.openxmlformats.org/officeDocument/2006/relationships/image" Target="../media/image3.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3EB70911-CE9C-1B46-B361-8718EB4552C2}"/>
              </a:ext>
            </a:extLst>
          </p:cNvPr>
          <p:cNvPicPr>
            <a:picLocks noChangeAspect="1"/>
          </p:cNvPicPr>
          <p:nvPr userDrawn="1"/>
        </p:nvPicPr>
        <p:blipFill>
          <a:blip r:embed="rId5"/>
          <a:stretch>
            <a:fillRect/>
          </a:stretch>
        </p:blipFill>
        <p:spPr>
          <a:xfrm>
            <a:off x="151019" y="140804"/>
            <a:ext cx="2532546" cy="638457"/>
          </a:xfrm>
          <a:prstGeom prst="rect">
            <a:avLst/>
          </a:prstGeom>
        </p:spPr>
      </p:pic>
      <p:pic>
        <p:nvPicPr>
          <p:cNvPr id="8" name="Picture 7" descr="Shape, circle&#10;&#10;Description automatically generated">
            <a:extLst>
              <a:ext uri="{FF2B5EF4-FFF2-40B4-BE49-F238E27FC236}">
                <a16:creationId xmlns:a16="http://schemas.microsoft.com/office/drawing/2014/main" id="{7AA7ADAB-FC01-5444-819A-54AD7D9D927F}"/>
              </a:ext>
            </a:extLst>
          </p:cNvPr>
          <p:cNvPicPr>
            <a:picLocks noChangeAspect="1"/>
          </p:cNvPicPr>
          <p:nvPr userDrawn="1"/>
        </p:nvPicPr>
        <p:blipFill>
          <a:blip r:embed="rId6">
            <a:alphaModFix amt="20000"/>
          </a:blip>
          <a:stretch>
            <a:fillRect/>
          </a:stretch>
        </p:blipFill>
        <p:spPr>
          <a:xfrm>
            <a:off x="7769087" y="0"/>
            <a:ext cx="4422913" cy="4422913"/>
          </a:xfrm>
          <a:prstGeom prst="rect">
            <a:avLst/>
          </a:prstGeom>
        </p:spPr>
      </p:pic>
      <p:pic>
        <p:nvPicPr>
          <p:cNvPr id="9" name="Picture 8" descr="Shape&#10;&#10;Description automatically generated">
            <a:extLst>
              <a:ext uri="{FF2B5EF4-FFF2-40B4-BE49-F238E27FC236}">
                <a16:creationId xmlns:a16="http://schemas.microsoft.com/office/drawing/2014/main" id="{8B4976F3-59F2-3B4A-BCFC-E68FFF76D996}"/>
              </a:ext>
            </a:extLst>
          </p:cNvPr>
          <p:cNvPicPr>
            <a:picLocks noChangeAspect="1"/>
          </p:cNvPicPr>
          <p:nvPr userDrawn="1"/>
        </p:nvPicPr>
        <p:blipFill>
          <a:blip r:embed="rId7">
            <a:alphaModFix amt="20000"/>
          </a:blip>
          <a:stretch>
            <a:fillRect/>
          </a:stretch>
        </p:blipFill>
        <p:spPr>
          <a:xfrm>
            <a:off x="0" y="2435086"/>
            <a:ext cx="4422913" cy="4422913"/>
          </a:xfrm>
          <a:prstGeom prst="rect">
            <a:avLst/>
          </a:prstGeom>
        </p:spPr>
      </p:pic>
      <p:sp>
        <p:nvSpPr>
          <p:cNvPr id="3" name="Text Placeholder 2">
            <a:extLst>
              <a:ext uri="{FF2B5EF4-FFF2-40B4-BE49-F238E27FC236}">
                <a16:creationId xmlns:a16="http://schemas.microsoft.com/office/drawing/2014/main" id="{5A15A5EA-99F1-42F9-9A0E-1D8907853B7E}"/>
              </a:ext>
            </a:extLst>
          </p:cNvPr>
          <p:cNvSpPr>
            <a:spLocks noGrp="1"/>
          </p:cNvSpPr>
          <p:nvPr>
            <p:ph type="body" idx="1"/>
          </p:nvPr>
        </p:nvSpPr>
        <p:spPr>
          <a:xfrm>
            <a:off x="838200" y="118399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3144426"/>
      </p:ext>
    </p:extLst>
  </p:cSld>
  <p:clrMap bg1="lt1" tx1="dk1" bg2="lt2" tx2="dk2" accent1="accent1" accent2="accent2" accent3="accent3" accent4="accent4" accent5="accent5" accent6="accent6" hlink="hlink" folHlink="folHlink"/>
  <p:sldLayoutIdLst>
    <p:sldLayoutId id="2147483655" r:id="rId1"/>
    <p:sldLayoutId id="2147483711" r:id="rId2"/>
    <p:sldLayoutId id="214748371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0A607CCD-E3DB-2A41-8535-7871ADAC248E}"/>
              </a:ext>
            </a:extLst>
          </p:cNvPr>
          <p:cNvPicPr>
            <a:picLocks noChangeAspect="1"/>
          </p:cNvPicPr>
          <p:nvPr userDrawn="1"/>
        </p:nvPicPr>
        <p:blipFill>
          <a:blip r:embed="rId3">
            <a:alphaModFix amt="20000"/>
          </a:blip>
          <a:stretch>
            <a:fillRect/>
          </a:stretch>
        </p:blipFill>
        <p:spPr>
          <a:xfrm rot="5400000">
            <a:off x="-2" y="0"/>
            <a:ext cx="4353340" cy="4353340"/>
          </a:xfrm>
          <a:prstGeom prst="rect">
            <a:avLst/>
          </a:prstGeom>
        </p:spPr>
      </p:pic>
      <p:pic>
        <p:nvPicPr>
          <p:cNvPr id="8" name="Picture 7" descr="Logo&#10;&#10;Description automatically generated">
            <a:extLst>
              <a:ext uri="{FF2B5EF4-FFF2-40B4-BE49-F238E27FC236}">
                <a16:creationId xmlns:a16="http://schemas.microsoft.com/office/drawing/2014/main" id="{30EAC92A-F9B6-A246-9963-07E2E94B15FE}"/>
              </a:ext>
            </a:extLst>
          </p:cNvPr>
          <p:cNvPicPr>
            <a:picLocks noChangeAspect="1"/>
          </p:cNvPicPr>
          <p:nvPr userDrawn="1"/>
        </p:nvPicPr>
        <p:blipFill>
          <a:blip r:embed="rId4"/>
          <a:stretch>
            <a:fillRect/>
          </a:stretch>
        </p:blipFill>
        <p:spPr>
          <a:xfrm>
            <a:off x="151019" y="140804"/>
            <a:ext cx="2532546" cy="638457"/>
          </a:xfrm>
          <a:prstGeom prst="rect">
            <a:avLst/>
          </a:prstGeom>
        </p:spPr>
      </p:pic>
      <p:pic>
        <p:nvPicPr>
          <p:cNvPr id="9" name="Picture 8" descr="Shape, circle&#10;&#10;Description automatically generated">
            <a:extLst>
              <a:ext uri="{FF2B5EF4-FFF2-40B4-BE49-F238E27FC236}">
                <a16:creationId xmlns:a16="http://schemas.microsoft.com/office/drawing/2014/main" id="{09186E08-F7E5-9442-9ACA-05038674513C}"/>
              </a:ext>
            </a:extLst>
          </p:cNvPr>
          <p:cNvPicPr>
            <a:picLocks noChangeAspect="1"/>
          </p:cNvPicPr>
          <p:nvPr userDrawn="1"/>
        </p:nvPicPr>
        <p:blipFill>
          <a:blip r:embed="rId5">
            <a:alphaModFix amt="20000"/>
          </a:blip>
          <a:stretch>
            <a:fillRect/>
          </a:stretch>
        </p:blipFill>
        <p:spPr>
          <a:xfrm rot="5400000">
            <a:off x="7838658" y="2504658"/>
            <a:ext cx="4353341" cy="4353341"/>
          </a:xfrm>
          <a:prstGeom prst="rect">
            <a:avLst/>
          </a:prstGeom>
        </p:spPr>
      </p:pic>
    </p:spTree>
    <p:extLst>
      <p:ext uri="{BB962C8B-B14F-4D97-AF65-F5344CB8AC3E}">
        <p14:creationId xmlns:p14="http://schemas.microsoft.com/office/powerpoint/2010/main" val="3362439836"/>
      </p:ext>
    </p:extLst>
  </p:cSld>
  <p:clrMap bg1="lt1" tx1="dk1" bg2="lt2" tx2="dk2" accent1="accent1" accent2="accent2" accent3="accent3" accent4="accent4" accent5="accent5" accent6="accent6" hlink="hlink" folHlink="folHlink"/>
  <p:sldLayoutIdLst>
    <p:sldLayoutId id="21474836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FC9352-0DAD-7C4E-835D-E19107804081}"/>
              </a:ext>
            </a:extLst>
          </p:cNvPr>
          <p:cNvSpPr/>
          <p:nvPr userDrawn="1"/>
        </p:nvSpPr>
        <p:spPr>
          <a:xfrm>
            <a:off x="0" y="0"/>
            <a:ext cx="12192000" cy="6858000"/>
          </a:xfrm>
          <a:prstGeom prst="rect">
            <a:avLst/>
          </a:prstGeom>
          <a:solidFill>
            <a:srgbClr val="1D19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15903C5F-6F78-9549-A3E2-65BCF735D0C7}"/>
              </a:ext>
            </a:extLst>
          </p:cNvPr>
          <p:cNvPicPr>
            <a:picLocks noChangeAspect="1"/>
          </p:cNvPicPr>
          <p:nvPr userDrawn="1"/>
        </p:nvPicPr>
        <p:blipFill>
          <a:blip r:embed="rId4">
            <a:alphaModFix amt="20000"/>
          </a:blip>
          <a:stretch>
            <a:fillRect/>
          </a:stretch>
        </p:blipFill>
        <p:spPr>
          <a:xfrm>
            <a:off x="7769086" y="0"/>
            <a:ext cx="4422913" cy="4422913"/>
          </a:xfrm>
          <a:prstGeom prst="rect">
            <a:avLst/>
          </a:prstGeom>
        </p:spPr>
      </p:pic>
      <p:pic>
        <p:nvPicPr>
          <p:cNvPr id="9" name="Picture 8" descr="Shape&#10;&#10;Description automatically generated">
            <a:extLst>
              <a:ext uri="{FF2B5EF4-FFF2-40B4-BE49-F238E27FC236}">
                <a16:creationId xmlns:a16="http://schemas.microsoft.com/office/drawing/2014/main" id="{9BE39B54-87BC-F34F-A00C-1704A9B1246C}"/>
              </a:ext>
            </a:extLst>
          </p:cNvPr>
          <p:cNvPicPr>
            <a:picLocks noChangeAspect="1"/>
          </p:cNvPicPr>
          <p:nvPr userDrawn="1"/>
        </p:nvPicPr>
        <p:blipFill>
          <a:blip r:embed="rId5">
            <a:alphaModFix amt="20000"/>
          </a:blip>
          <a:stretch>
            <a:fillRect/>
          </a:stretch>
        </p:blipFill>
        <p:spPr>
          <a:xfrm>
            <a:off x="0" y="2435086"/>
            <a:ext cx="4422913" cy="4422913"/>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9432760C-DEC3-8D4E-AA91-0476988FFD05}"/>
              </a:ext>
            </a:extLst>
          </p:cNvPr>
          <p:cNvPicPr>
            <a:picLocks noChangeAspect="1"/>
          </p:cNvPicPr>
          <p:nvPr userDrawn="1"/>
        </p:nvPicPr>
        <p:blipFill>
          <a:blip r:embed="rId6"/>
          <a:stretch>
            <a:fillRect/>
          </a:stretch>
        </p:blipFill>
        <p:spPr>
          <a:xfrm>
            <a:off x="151019" y="140804"/>
            <a:ext cx="2532546" cy="638457"/>
          </a:xfrm>
          <a:prstGeom prst="rect">
            <a:avLst/>
          </a:prstGeom>
        </p:spPr>
      </p:pic>
    </p:spTree>
    <p:extLst>
      <p:ext uri="{BB962C8B-B14F-4D97-AF65-F5344CB8AC3E}">
        <p14:creationId xmlns:p14="http://schemas.microsoft.com/office/powerpoint/2010/main" val="472422771"/>
      </p:ext>
    </p:extLst>
  </p:cSld>
  <p:clrMap bg1="lt1" tx1="dk1" bg2="lt2" tx2="dk2" accent1="accent1" accent2="accent2" accent3="accent3" accent4="accent4" accent5="accent5" accent6="accent6" hlink="hlink" folHlink="folHlink"/>
  <p:sldLayoutIdLst>
    <p:sldLayoutId id="2147483657"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F5E30B8-608F-7949-9F21-81018ACB7D70}"/>
              </a:ext>
            </a:extLst>
          </p:cNvPr>
          <p:cNvPicPr>
            <a:picLocks noChangeAspect="1"/>
          </p:cNvPicPr>
          <p:nvPr userDrawn="1"/>
        </p:nvPicPr>
        <p:blipFill>
          <a:blip r:embed="rId3"/>
          <a:stretch>
            <a:fillRect/>
          </a:stretch>
        </p:blipFill>
        <p:spPr>
          <a:xfrm>
            <a:off x="151019" y="140804"/>
            <a:ext cx="2532546" cy="638457"/>
          </a:xfrm>
          <a:prstGeom prst="rect">
            <a:avLst/>
          </a:prstGeom>
        </p:spPr>
      </p:pic>
      <p:pic>
        <p:nvPicPr>
          <p:cNvPr id="8" name="Picture 7" descr="Shape, circle&#10;&#10;Description automatically generated">
            <a:extLst>
              <a:ext uri="{FF2B5EF4-FFF2-40B4-BE49-F238E27FC236}">
                <a16:creationId xmlns:a16="http://schemas.microsoft.com/office/drawing/2014/main" id="{70DBEB77-5FC2-A746-B7B4-F3F504B33CA5}"/>
              </a:ext>
            </a:extLst>
          </p:cNvPr>
          <p:cNvPicPr>
            <a:picLocks noChangeAspect="1"/>
          </p:cNvPicPr>
          <p:nvPr userDrawn="1"/>
        </p:nvPicPr>
        <p:blipFill>
          <a:blip r:embed="rId4">
            <a:alphaModFix/>
          </a:blip>
          <a:stretch>
            <a:fillRect/>
          </a:stretch>
        </p:blipFill>
        <p:spPr>
          <a:xfrm>
            <a:off x="7769087" y="0"/>
            <a:ext cx="4422913" cy="4422913"/>
          </a:xfrm>
          <a:prstGeom prst="rect">
            <a:avLst/>
          </a:prstGeom>
        </p:spPr>
      </p:pic>
      <p:pic>
        <p:nvPicPr>
          <p:cNvPr id="9" name="Picture 8" descr="Shape&#10;&#10;Description automatically generated">
            <a:extLst>
              <a:ext uri="{FF2B5EF4-FFF2-40B4-BE49-F238E27FC236}">
                <a16:creationId xmlns:a16="http://schemas.microsoft.com/office/drawing/2014/main" id="{34072C14-270B-7948-89E8-125EF51ED642}"/>
              </a:ext>
            </a:extLst>
          </p:cNvPr>
          <p:cNvPicPr>
            <a:picLocks noChangeAspect="1"/>
          </p:cNvPicPr>
          <p:nvPr userDrawn="1"/>
        </p:nvPicPr>
        <p:blipFill>
          <a:blip r:embed="rId5">
            <a:alphaModFix/>
          </a:blip>
          <a:stretch>
            <a:fillRect/>
          </a:stretch>
        </p:blipFill>
        <p:spPr>
          <a:xfrm>
            <a:off x="0" y="2435086"/>
            <a:ext cx="4422913" cy="4422913"/>
          </a:xfrm>
          <a:prstGeom prst="rect">
            <a:avLst/>
          </a:prstGeom>
        </p:spPr>
      </p:pic>
    </p:spTree>
    <p:extLst>
      <p:ext uri="{BB962C8B-B14F-4D97-AF65-F5344CB8AC3E}">
        <p14:creationId xmlns:p14="http://schemas.microsoft.com/office/powerpoint/2010/main" val="3792531349"/>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6740F-547E-D14F-AACE-060C43D8F62F}"/>
              </a:ext>
            </a:extLst>
          </p:cNvPr>
          <p:cNvSpPr/>
          <p:nvPr userDrawn="1"/>
        </p:nvSpPr>
        <p:spPr>
          <a:xfrm>
            <a:off x="0" y="0"/>
            <a:ext cx="12192000" cy="6858000"/>
          </a:xfrm>
          <a:prstGeom prst="rect">
            <a:avLst/>
          </a:prstGeom>
          <a:solidFill>
            <a:srgbClr val="1D19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circle&#10;&#10;Description automatically generated">
            <a:extLst>
              <a:ext uri="{FF2B5EF4-FFF2-40B4-BE49-F238E27FC236}">
                <a16:creationId xmlns:a16="http://schemas.microsoft.com/office/drawing/2014/main" id="{D5A47560-D21D-B348-985B-423682813409}"/>
              </a:ext>
            </a:extLst>
          </p:cNvPr>
          <p:cNvPicPr>
            <a:picLocks noChangeAspect="1"/>
          </p:cNvPicPr>
          <p:nvPr userDrawn="1"/>
        </p:nvPicPr>
        <p:blipFill>
          <a:blip r:embed="rId6">
            <a:alphaModFix/>
          </a:blip>
          <a:stretch>
            <a:fillRect/>
          </a:stretch>
        </p:blipFill>
        <p:spPr>
          <a:xfrm>
            <a:off x="7769086" y="1"/>
            <a:ext cx="4422913" cy="4422913"/>
          </a:xfrm>
          <a:prstGeom prst="rect">
            <a:avLst/>
          </a:prstGeom>
        </p:spPr>
      </p:pic>
      <p:pic>
        <p:nvPicPr>
          <p:cNvPr id="9" name="Picture 8" descr="Shape&#10;&#10;Description automatically generated">
            <a:extLst>
              <a:ext uri="{FF2B5EF4-FFF2-40B4-BE49-F238E27FC236}">
                <a16:creationId xmlns:a16="http://schemas.microsoft.com/office/drawing/2014/main" id="{A16EBE22-E24D-FE43-A70F-BBB280B95EF5}"/>
              </a:ext>
            </a:extLst>
          </p:cNvPr>
          <p:cNvPicPr>
            <a:picLocks noChangeAspect="1"/>
          </p:cNvPicPr>
          <p:nvPr userDrawn="1"/>
        </p:nvPicPr>
        <p:blipFill>
          <a:blip r:embed="rId7">
            <a:alphaModFix/>
          </a:blip>
          <a:stretch>
            <a:fillRect/>
          </a:stretch>
        </p:blipFill>
        <p:spPr>
          <a:xfrm>
            <a:off x="0" y="2435087"/>
            <a:ext cx="4422913" cy="4422913"/>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5BFE75B8-3840-F64E-9223-A21B9B6F2D85}"/>
              </a:ext>
            </a:extLst>
          </p:cNvPr>
          <p:cNvPicPr>
            <a:picLocks noChangeAspect="1"/>
          </p:cNvPicPr>
          <p:nvPr userDrawn="1"/>
        </p:nvPicPr>
        <p:blipFill>
          <a:blip r:embed="rId8"/>
          <a:stretch>
            <a:fillRect/>
          </a:stretch>
        </p:blipFill>
        <p:spPr>
          <a:xfrm>
            <a:off x="151019" y="140805"/>
            <a:ext cx="2532546" cy="638457"/>
          </a:xfrm>
          <a:prstGeom prst="rect">
            <a:avLst/>
          </a:prstGeom>
        </p:spPr>
      </p:pic>
    </p:spTree>
    <p:extLst>
      <p:ext uri="{BB962C8B-B14F-4D97-AF65-F5344CB8AC3E}">
        <p14:creationId xmlns:p14="http://schemas.microsoft.com/office/powerpoint/2010/main" val="285543816"/>
      </p:ext>
    </p:extLst>
  </p:cSld>
  <p:clrMap bg1="lt1" tx1="dk1" bg2="lt2" tx2="dk2" accent1="accent1" accent2="accent2" accent3="accent3" accent4="accent4" accent5="accent5" accent6="accent6" hlink="hlink" folHlink="folHlink"/>
  <p:sldLayoutIdLst>
    <p:sldLayoutId id="2147483659" r:id="rId1"/>
    <p:sldLayoutId id="2147483714" r:id="rId2"/>
    <p:sldLayoutId id="2147483715" r:id="rId3"/>
    <p:sldLayoutId id="214748371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3FAA71-5B82-034B-B29E-F498448C3C7E}"/>
              </a:ext>
            </a:extLst>
          </p:cNvPr>
          <p:cNvSpPr/>
          <p:nvPr userDrawn="1"/>
        </p:nvSpPr>
        <p:spPr>
          <a:xfrm>
            <a:off x="0" y="0"/>
            <a:ext cx="12192000" cy="6858000"/>
          </a:xfrm>
          <a:prstGeom prst="rect">
            <a:avLst/>
          </a:prstGeom>
          <a:solidFill>
            <a:srgbClr val="1D19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descr="Shape, circle&#10;&#10;Description automatically generated">
            <a:extLst>
              <a:ext uri="{FF2B5EF4-FFF2-40B4-BE49-F238E27FC236}">
                <a16:creationId xmlns:a16="http://schemas.microsoft.com/office/drawing/2014/main" id="{1A4A3D44-96D2-E645-B664-D9E3A29F1AE7}"/>
              </a:ext>
            </a:extLst>
          </p:cNvPr>
          <p:cNvPicPr>
            <a:picLocks noChangeAspect="1"/>
          </p:cNvPicPr>
          <p:nvPr userDrawn="1"/>
        </p:nvPicPr>
        <p:blipFill>
          <a:blip r:embed="rId13" cstate="email">
            <a:alphaModFix amt="20000"/>
            <a:extLst>
              <a:ext uri="{28A0092B-C50C-407E-A947-70E740481C1C}">
                <a14:useLocalDpi xmlns:a14="http://schemas.microsoft.com/office/drawing/2010/main"/>
              </a:ext>
            </a:extLst>
          </a:blip>
          <a:stretch>
            <a:fillRect/>
          </a:stretch>
        </p:blipFill>
        <p:spPr>
          <a:xfrm>
            <a:off x="7769087" y="0"/>
            <a:ext cx="4422913" cy="4422913"/>
          </a:xfrm>
          <a:prstGeom prst="rect">
            <a:avLst/>
          </a:prstGeom>
        </p:spPr>
      </p:pic>
      <p:pic>
        <p:nvPicPr>
          <p:cNvPr id="9" name="Picture 8" descr="Shape&#10;&#10;Description automatically generated">
            <a:extLst>
              <a:ext uri="{FF2B5EF4-FFF2-40B4-BE49-F238E27FC236}">
                <a16:creationId xmlns:a16="http://schemas.microsoft.com/office/drawing/2014/main" id="{C68AACA1-4F21-BA46-8B6E-AE0EFE54B962}"/>
              </a:ext>
            </a:extLst>
          </p:cNvPr>
          <p:cNvPicPr>
            <a:picLocks noChangeAspect="1"/>
          </p:cNvPicPr>
          <p:nvPr userDrawn="1"/>
        </p:nvPicPr>
        <p:blipFill>
          <a:blip r:embed="rId14" cstate="email">
            <a:alphaModFix amt="20000"/>
            <a:extLst>
              <a:ext uri="{28A0092B-C50C-407E-A947-70E740481C1C}">
                <a14:useLocalDpi xmlns:a14="http://schemas.microsoft.com/office/drawing/2010/main"/>
              </a:ext>
            </a:extLst>
          </a:blip>
          <a:stretch>
            <a:fillRect/>
          </a:stretch>
        </p:blipFill>
        <p:spPr>
          <a:xfrm>
            <a:off x="-1" y="2435087"/>
            <a:ext cx="4422913" cy="4422913"/>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24F446BA-D495-274E-A1EA-655E249B5B36}"/>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80013" y="201031"/>
            <a:ext cx="2518804" cy="634993"/>
          </a:xfrm>
          <a:prstGeom prst="rect">
            <a:avLst/>
          </a:prstGeom>
        </p:spPr>
      </p:pic>
    </p:spTree>
    <p:extLst>
      <p:ext uri="{BB962C8B-B14F-4D97-AF65-F5344CB8AC3E}">
        <p14:creationId xmlns:p14="http://schemas.microsoft.com/office/powerpoint/2010/main" val="1607096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421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56ED9FB4-FE47-E747-9633-8E15F833420B}"/>
              </a:ext>
            </a:extLst>
          </p:cNvPr>
          <p:cNvPicPr>
            <a:picLocks noChangeAspect="1"/>
          </p:cNvPicPr>
          <p:nvPr userDrawn="1"/>
        </p:nvPicPr>
        <p:blipFill>
          <a:blip r:embed="rId14" cstate="email">
            <a:alphaModFix amt="20000"/>
            <a:extLst>
              <a:ext uri="{28A0092B-C50C-407E-A947-70E740481C1C}">
                <a14:useLocalDpi xmlns:a14="http://schemas.microsoft.com/office/drawing/2010/main"/>
              </a:ext>
            </a:extLst>
          </a:blip>
          <a:stretch>
            <a:fillRect/>
          </a:stretch>
        </p:blipFill>
        <p:spPr>
          <a:xfrm rot="5400000">
            <a:off x="0" y="0"/>
            <a:ext cx="4310743" cy="4310743"/>
          </a:xfrm>
          <a:prstGeom prst="rect">
            <a:avLst/>
          </a:prstGeom>
        </p:spPr>
      </p:pic>
      <p:pic>
        <p:nvPicPr>
          <p:cNvPr id="15" name="Picture 14" descr="Logo&#10;&#10;Description automatically generated">
            <a:extLst>
              <a:ext uri="{FF2B5EF4-FFF2-40B4-BE49-F238E27FC236}">
                <a16:creationId xmlns:a16="http://schemas.microsoft.com/office/drawing/2014/main" id="{6B3479B9-703D-AC43-9A00-2900DD4B8813}"/>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75658" y="168374"/>
            <a:ext cx="2544708" cy="641523"/>
          </a:xfrm>
          <a:prstGeom prst="rect">
            <a:avLst/>
          </a:prstGeom>
        </p:spPr>
      </p:pic>
      <p:pic>
        <p:nvPicPr>
          <p:cNvPr id="19" name="Picture 18" descr="Shape, circle&#10;&#10;Description automatically generated">
            <a:extLst>
              <a:ext uri="{FF2B5EF4-FFF2-40B4-BE49-F238E27FC236}">
                <a16:creationId xmlns:a16="http://schemas.microsoft.com/office/drawing/2014/main" id="{2EE6BFD1-A1E6-5E49-A085-DD5CBBCB4F79}"/>
              </a:ext>
            </a:extLst>
          </p:cNvPr>
          <p:cNvPicPr>
            <a:picLocks noChangeAspect="1"/>
          </p:cNvPicPr>
          <p:nvPr userDrawn="1"/>
        </p:nvPicPr>
        <p:blipFill>
          <a:blip r:embed="rId16" cstate="email">
            <a:alphaModFix amt="20000"/>
            <a:extLst>
              <a:ext uri="{28A0092B-C50C-407E-A947-70E740481C1C}">
                <a14:useLocalDpi xmlns:a14="http://schemas.microsoft.com/office/drawing/2010/main"/>
              </a:ext>
            </a:extLst>
          </a:blip>
          <a:stretch>
            <a:fillRect/>
          </a:stretch>
        </p:blipFill>
        <p:spPr>
          <a:xfrm rot="5400000">
            <a:off x="7672252" y="2338252"/>
            <a:ext cx="4519749" cy="4519749"/>
          </a:xfrm>
          <a:prstGeom prst="rect">
            <a:avLst/>
          </a:prstGeom>
        </p:spPr>
      </p:pic>
    </p:spTree>
    <p:extLst>
      <p:ext uri="{BB962C8B-B14F-4D97-AF65-F5344CB8AC3E}">
        <p14:creationId xmlns:p14="http://schemas.microsoft.com/office/powerpoint/2010/main" val="933071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22" r:id="rId12"/>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D19E10F-25B7-1646-8B2F-58758FA393C0}"/>
              </a:ext>
            </a:extLst>
          </p:cNvPr>
          <p:cNvSpPr/>
          <p:nvPr userDrawn="1"/>
        </p:nvSpPr>
        <p:spPr>
          <a:xfrm>
            <a:off x="0" y="0"/>
            <a:ext cx="12192000" cy="6858000"/>
          </a:xfrm>
          <a:prstGeom prst="rect">
            <a:avLst/>
          </a:prstGeom>
          <a:solidFill>
            <a:srgbClr val="1D19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5" name="Picture 14" descr="Shape, circle&#10;&#10;Description automatically generated">
            <a:extLst>
              <a:ext uri="{FF2B5EF4-FFF2-40B4-BE49-F238E27FC236}">
                <a16:creationId xmlns:a16="http://schemas.microsoft.com/office/drawing/2014/main" id="{BADD8AD7-C28A-A843-8226-E8C0C3754199}"/>
              </a:ext>
            </a:extLst>
          </p:cNvPr>
          <p:cNvPicPr>
            <a:picLocks noChangeAspect="1"/>
          </p:cNvPicPr>
          <p:nvPr userDrawn="1"/>
        </p:nvPicPr>
        <p:blipFill>
          <a:blip r:embed="rId15" cstate="email">
            <a:alphaModFix/>
            <a:extLst>
              <a:ext uri="{28A0092B-C50C-407E-A947-70E740481C1C}">
                <a14:useLocalDpi xmlns:a14="http://schemas.microsoft.com/office/drawing/2010/main"/>
              </a:ext>
            </a:extLst>
          </a:blip>
          <a:stretch>
            <a:fillRect/>
          </a:stretch>
        </p:blipFill>
        <p:spPr>
          <a:xfrm>
            <a:off x="8064138" y="0"/>
            <a:ext cx="4127863" cy="4127863"/>
          </a:xfrm>
          <a:prstGeom prst="rect">
            <a:avLst/>
          </a:prstGeom>
        </p:spPr>
      </p:pic>
      <p:pic>
        <p:nvPicPr>
          <p:cNvPr id="16" name="Picture 15" descr="Shape&#10;&#10;Description automatically generated">
            <a:extLst>
              <a:ext uri="{FF2B5EF4-FFF2-40B4-BE49-F238E27FC236}">
                <a16:creationId xmlns:a16="http://schemas.microsoft.com/office/drawing/2014/main" id="{78DDDD40-3D17-E84C-85FC-C9B0D08A0BD6}"/>
              </a:ext>
            </a:extLst>
          </p:cNvPr>
          <p:cNvPicPr>
            <a:picLocks noChangeAspect="1"/>
          </p:cNvPicPr>
          <p:nvPr userDrawn="1"/>
        </p:nvPicPr>
        <p:blipFill>
          <a:blip r:embed="rId16" cstate="email">
            <a:alphaModFix/>
            <a:extLst>
              <a:ext uri="{28A0092B-C50C-407E-A947-70E740481C1C}">
                <a14:useLocalDpi xmlns:a14="http://schemas.microsoft.com/office/drawing/2010/main"/>
              </a:ext>
            </a:extLst>
          </a:blip>
          <a:stretch>
            <a:fillRect/>
          </a:stretch>
        </p:blipFill>
        <p:spPr>
          <a:xfrm>
            <a:off x="0" y="2142309"/>
            <a:ext cx="4715692" cy="4715692"/>
          </a:xfrm>
          <a:prstGeom prst="rect">
            <a:avLst/>
          </a:prstGeom>
        </p:spPr>
      </p:pic>
      <p:pic>
        <p:nvPicPr>
          <p:cNvPr id="20" name="Picture 19" descr="A picture containing text, tableware, plate, dishware&#10;&#10;Description automatically generated">
            <a:extLst>
              <a:ext uri="{FF2B5EF4-FFF2-40B4-BE49-F238E27FC236}">
                <a16:creationId xmlns:a16="http://schemas.microsoft.com/office/drawing/2014/main" id="{8B404797-466B-D348-9005-276C757DDA64}"/>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40824" y="174905"/>
            <a:ext cx="2674249" cy="674181"/>
          </a:xfrm>
          <a:prstGeom prst="rect">
            <a:avLst/>
          </a:prstGeom>
        </p:spPr>
      </p:pic>
    </p:spTree>
    <p:extLst>
      <p:ext uri="{BB962C8B-B14F-4D97-AF65-F5344CB8AC3E}">
        <p14:creationId xmlns:p14="http://schemas.microsoft.com/office/powerpoint/2010/main" val="14553890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19" r:id="rId12"/>
    <p:sldLayoutId id="2147483720" r:id="rId13"/>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0.xml"/><Relationship Id="rId5" Type="http://schemas.openxmlformats.org/officeDocument/2006/relationships/image" Target="../media/image23.png"/><Relationship Id="rId4" Type="http://schemas.openxmlformats.org/officeDocument/2006/relationships/hyperlink" Target="http://www.amberol.co.uk/"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0.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youtu.be/ckBfbvOXDvU"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youtube.com/watch?v=xKrVasTUoMw"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Box Packages">
            <a:extLst>
              <a:ext uri="{FF2B5EF4-FFF2-40B4-BE49-F238E27FC236}">
                <a16:creationId xmlns:a16="http://schemas.microsoft.com/office/drawing/2014/main" id="{431F56BA-EC34-AFB8-3F4B-0AC5413C6B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D5A737-AA6C-019F-F58F-38237817AF2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GB" sz="5200" b="1">
                <a:solidFill>
                  <a:srgbClr val="FFFFFF"/>
                </a:solidFill>
                <a:effectLst/>
                <a:latin typeface="Arial" panose="020B0604020202020204" pitchFamily="34" charset="0"/>
                <a:ea typeface="Calibri" panose="020F0502020204030204" pitchFamily="34" charset="0"/>
              </a:rPr>
              <a:t>Manufactured in Andover </a:t>
            </a:r>
            <a:br>
              <a:rPr lang="en-GB" sz="5200" b="1">
                <a:solidFill>
                  <a:srgbClr val="FFFFFF"/>
                </a:solidFill>
                <a:effectLst/>
                <a:latin typeface="Arial" panose="020B0604020202020204" pitchFamily="34" charset="0"/>
                <a:ea typeface="Calibri" panose="020F0502020204030204" pitchFamily="34" charset="0"/>
              </a:rPr>
            </a:br>
            <a:r>
              <a:rPr lang="en-GB" sz="5200">
                <a:solidFill>
                  <a:srgbClr val="FFFFFF"/>
                </a:solidFill>
                <a:effectLst/>
                <a:latin typeface="Arial" panose="020B0604020202020204" pitchFamily="34" charset="0"/>
                <a:ea typeface="Calibri" panose="020F0502020204030204" pitchFamily="34" charset="0"/>
              </a:rPr>
              <a:t>Lean Manufacturing &amp; Effective Operations </a:t>
            </a:r>
            <a:endParaRPr lang="en-GB" sz="5200">
              <a:solidFill>
                <a:srgbClr val="FFFFFF"/>
              </a:solidFill>
            </a:endParaRPr>
          </a:p>
        </p:txBody>
      </p:sp>
      <p:sp>
        <p:nvSpPr>
          <p:cNvPr id="3" name="Subtitle 2">
            <a:extLst>
              <a:ext uri="{FF2B5EF4-FFF2-40B4-BE49-F238E27FC236}">
                <a16:creationId xmlns:a16="http://schemas.microsoft.com/office/drawing/2014/main" id="{8D4D16A6-9FCD-9B0C-DF07-FAC3A1E18B7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fontScale="92500" lnSpcReduction="10000"/>
          </a:bodyPr>
          <a:lstStyle/>
          <a:p>
            <a:r>
              <a:rPr lang="en-GB" sz="4800" dirty="0">
                <a:solidFill>
                  <a:srgbClr val="FFFFFF"/>
                </a:solidFill>
              </a:rPr>
              <a:t>Colm Watling</a:t>
            </a:r>
          </a:p>
          <a:p>
            <a:r>
              <a:rPr lang="en-GB" sz="4800" dirty="0">
                <a:solidFill>
                  <a:srgbClr val="FFFFFF"/>
                </a:solidFill>
              </a:rPr>
              <a:t>11/7/24</a:t>
            </a:r>
          </a:p>
        </p:txBody>
      </p:sp>
    </p:spTree>
    <p:extLst>
      <p:ext uri="{BB962C8B-B14F-4D97-AF65-F5344CB8AC3E}">
        <p14:creationId xmlns:p14="http://schemas.microsoft.com/office/powerpoint/2010/main" val="352666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6A9B42-F4BC-9F55-40A9-DAD503A6BF56}"/>
              </a:ext>
            </a:extLst>
          </p:cNvPr>
          <p:cNvSpPr txBox="1">
            <a:spLocks noGrp="1"/>
          </p:cNvSpPr>
          <p:nvPr>
            <p:ph type="title" idx="4294967295"/>
          </p:nvPr>
        </p:nvSpPr>
        <p:spPr>
          <a:xfrm>
            <a:off x="920846" y="1441211"/>
            <a:ext cx="2754225" cy="16435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FFB000"/>
                </a:solidFill>
                <a:effectLst/>
                <a:uLnTx/>
                <a:uFillTx/>
                <a:latin typeface="Arial" panose="020B0604020202020204" pitchFamily="34" charset="0"/>
                <a:ea typeface="+mj-ea"/>
                <a:cs typeface="Arial" panose="020B0604020202020204" pitchFamily="34" charset="0"/>
              </a:rPr>
              <a:t>Four Different Types of Operations Systems</a:t>
            </a:r>
          </a:p>
        </p:txBody>
      </p:sp>
      <p:sp>
        <p:nvSpPr>
          <p:cNvPr id="4" name="TextBox 3">
            <a:extLst>
              <a:ext uri="{FF2B5EF4-FFF2-40B4-BE49-F238E27FC236}">
                <a16:creationId xmlns:a16="http://schemas.microsoft.com/office/drawing/2014/main" id="{C46448DB-9204-5596-6FEC-2DF9308C420D}"/>
              </a:ext>
            </a:extLst>
          </p:cNvPr>
          <p:cNvSpPr txBox="1"/>
          <p:nvPr/>
        </p:nvSpPr>
        <p:spPr>
          <a:xfrm>
            <a:off x="4900427" y="987273"/>
            <a:ext cx="4956418"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If you offer </a:t>
            </a:r>
            <a:r>
              <a:rPr lang="en-GB" sz="2000" b="1" dirty="0">
                <a:latin typeface="Arial" panose="020B0604020202020204" pitchFamily="34" charset="0"/>
                <a:cs typeface="Arial" panose="020B0604020202020204" pitchFamily="34" charset="0"/>
              </a:rPr>
              <a:t>standardised products or services </a:t>
            </a:r>
            <a:r>
              <a:rPr lang="en-GB" sz="2000" dirty="0">
                <a:latin typeface="Arial" panose="020B0604020202020204" pitchFamily="34" charset="0"/>
                <a:cs typeface="Arial" panose="020B0604020202020204" pitchFamily="34" charset="0"/>
              </a:rPr>
              <a:t>then you are a Type 1 Business</a:t>
            </a:r>
          </a:p>
        </p:txBody>
      </p:sp>
      <p:sp>
        <p:nvSpPr>
          <p:cNvPr id="7" name="TextBox 6">
            <a:extLst>
              <a:ext uri="{FF2B5EF4-FFF2-40B4-BE49-F238E27FC236}">
                <a16:creationId xmlns:a16="http://schemas.microsoft.com/office/drawing/2014/main" id="{4BA4FC92-56D8-80ED-4A06-067019FCE491}"/>
              </a:ext>
            </a:extLst>
          </p:cNvPr>
          <p:cNvSpPr txBox="1"/>
          <p:nvPr/>
        </p:nvSpPr>
        <p:spPr>
          <a:xfrm>
            <a:off x="9331498" y="2683749"/>
            <a:ext cx="2274223" cy="1938992"/>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If you offer </a:t>
            </a:r>
            <a:r>
              <a:rPr lang="en-GB" sz="2000" b="1" dirty="0">
                <a:latin typeface="Arial" panose="020B0604020202020204" pitchFamily="34" charset="0"/>
                <a:cs typeface="Arial" panose="020B0604020202020204" pitchFamily="34" charset="0"/>
              </a:rPr>
              <a:t>professional</a:t>
            </a:r>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products or services </a:t>
            </a:r>
            <a:r>
              <a:rPr lang="en-GB" sz="2000" dirty="0">
                <a:latin typeface="Arial" panose="020B0604020202020204" pitchFamily="34" charset="0"/>
                <a:cs typeface="Arial" panose="020B0604020202020204" pitchFamily="34" charset="0"/>
              </a:rPr>
              <a:t>then you are a Type 2 Business</a:t>
            </a:r>
          </a:p>
        </p:txBody>
      </p:sp>
      <p:sp>
        <p:nvSpPr>
          <p:cNvPr id="8" name="TextBox 7">
            <a:extLst>
              <a:ext uri="{FF2B5EF4-FFF2-40B4-BE49-F238E27FC236}">
                <a16:creationId xmlns:a16="http://schemas.microsoft.com/office/drawing/2014/main" id="{10C90B0D-6635-ED8A-0205-092E085D98DC}"/>
              </a:ext>
            </a:extLst>
          </p:cNvPr>
          <p:cNvSpPr txBox="1"/>
          <p:nvPr/>
        </p:nvSpPr>
        <p:spPr>
          <a:xfrm>
            <a:off x="5002142" y="5669574"/>
            <a:ext cx="4251158" cy="70788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If you </a:t>
            </a:r>
            <a:r>
              <a:rPr lang="en-GB" sz="2000" b="1" dirty="0">
                <a:latin typeface="Arial" panose="020B0604020202020204" pitchFamily="34" charset="0"/>
                <a:cs typeface="Arial" panose="020B0604020202020204" pitchFamily="34" charset="0"/>
              </a:rPr>
              <a:t>design and deliver projects </a:t>
            </a:r>
            <a:r>
              <a:rPr lang="en-GB" sz="2000" dirty="0">
                <a:latin typeface="Arial" panose="020B0604020202020204" pitchFamily="34" charset="0"/>
                <a:cs typeface="Arial" panose="020B0604020202020204" pitchFamily="34" charset="0"/>
              </a:rPr>
              <a:t>then you are a Type 3 Business</a:t>
            </a:r>
          </a:p>
        </p:txBody>
      </p:sp>
      <p:sp>
        <p:nvSpPr>
          <p:cNvPr id="11" name="TextBox 10">
            <a:extLst>
              <a:ext uri="{FF2B5EF4-FFF2-40B4-BE49-F238E27FC236}">
                <a16:creationId xmlns:a16="http://schemas.microsoft.com/office/drawing/2014/main" id="{076B9A6C-2A58-D837-BB9F-582434E8C2C1}"/>
              </a:ext>
            </a:extLst>
          </p:cNvPr>
          <p:cNvSpPr txBox="1"/>
          <p:nvPr/>
        </p:nvSpPr>
        <p:spPr>
          <a:xfrm>
            <a:off x="3162711" y="2551647"/>
            <a:ext cx="2001106" cy="2246769"/>
          </a:xfrm>
          <a:prstGeom prst="rect">
            <a:avLst/>
          </a:prstGeom>
          <a:noFill/>
        </p:spPr>
        <p:txBody>
          <a:bodyPr wrap="square" rtlCol="0">
            <a:spAutoFit/>
          </a:bodyPr>
          <a:lstStyle/>
          <a:p>
            <a:pPr algn="r"/>
            <a:r>
              <a:rPr lang="en-GB" sz="2000" dirty="0">
                <a:latin typeface="Arial" panose="020B0604020202020204" pitchFamily="34" charset="0"/>
                <a:cs typeface="Arial" panose="020B0604020202020204" pitchFamily="34" charset="0"/>
              </a:rPr>
              <a:t>If you are seeking to gain advantage from  </a:t>
            </a:r>
            <a:r>
              <a:rPr lang="en-GB" sz="2000" b="1" dirty="0">
                <a:latin typeface="Arial" panose="020B0604020202020204" pitchFamily="34" charset="0"/>
                <a:cs typeface="Arial" panose="020B0604020202020204" pitchFamily="34" charset="0"/>
              </a:rPr>
              <a:t>innovation</a:t>
            </a:r>
            <a:r>
              <a:rPr lang="en-GB" sz="2000" dirty="0">
                <a:latin typeface="Arial" panose="020B0604020202020204" pitchFamily="34" charset="0"/>
                <a:cs typeface="Arial" panose="020B0604020202020204" pitchFamily="34" charset="0"/>
              </a:rPr>
              <a:t> then you are a Type 4 Business</a:t>
            </a:r>
          </a:p>
        </p:txBody>
      </p:sp>
      <p:grpSp>
        <p:nvGrpSpPr>
          <p:cNvPr id="18" name="Group 17">
            <a:extLst>
              <a:ext uri="{FF2B5EF4-FFF2-40B4-BE49-F238E27FC236}">
                <a16:creationId xmlns:a16="http://schemas.microsoft.com/office/drawing/2014/main" id="{062CD376-5935-493E-AE0B-5465C2AB72FD}"/>
              </a:ext>
              <a:ext uri="{C183D7F6-B498-43B3-948B-1728B52AA6E4}">
                <adec:decorative xmlns:adec="http://schemas.microsoft.com/office/drawing/2017/decorative" val="1"/>
              </a:ext>
            </a:extLst>
          </p:cNvPr>
          <p:cNvGrpSpPr/>
          <p:nvPr/>
        </p:nvGrpSpPr>
        <p:grpSpPr>
          <a:xfrm>
            <a:off x="5274054" y="1702093"/>
            <a:ext cx="3979246" cy="3941807"/>
            <a:chOff x="5274054" y="1702093"/>
            <a:chExt cx="3979246" cy="3941807"/>
          </a:xfrm>
        </p:grpSpPr>
        <p:sp>
          <p:nvSpPr>
            <p:cNvPr id="12" name="Oval 11">
              <a:extLst>
                <a:ext uri="{FF2B5EF4-FFF2-40B4-BE49-F238E27FC236}">
                  <a16:creationId xmlns:a16="http://schemas.microsoft.com/office/drawing/2014/main" id="{1869A63B-1004-9427-D42B-721831CFBFB4}"/>
                </a:ext>
              </a:extLst>
            </p:cNvPr>
            <p:cNvSpPr/>
            <p:nvPr/>
          </p:nvSpPr>
          <p:spPr>
            <a:xfrm>
              <a:off x="5615642" y="2027306"/>
              <a:ext cx="3264031" cy="3264031"/>
            </a:xfrm>
            <a:prstGeom prst="ellipse">
              <a:avLst/>
            </a:prstGeom>
            <a:solidFill>
              <a:srgbClr val="FFB000">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2C1DB9C0-84CD-A30B-0AA4-D0AEC7EEA3DA}"/>
                </a:ext>
                <a:ext uri="{C183D7F6-B498-43B3-948B-1728B52AA6E4}">
                  <adec:decorative xmlns:adec="http://schemas.microsoft.com/office/drawing/2017/decorative" val="1"/>
                </a:ext>
              </a:extLst>
            </p:cNvPr>
            <p:cNvSpPr/>
            <p:nvPr/>
          </p:nvSpPr>
          <p:spPr>
            <a:xfrm>
              <a:off x="5989269" y="2379869"/>
              <a:ext cx="2516777" cy="2516777"/>
            </a:xfrm>
            <a:prstGeom prst="ellipse">
              <a:avLst/>
            </a:prstGeom>
            <a:solidFill>
              <a:srgbClr val="FFB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1A9E8DA-B1CA-6DFE-6AA2-2138C60C6605}"/>
                </a:ext>
              </a:extLst>
            </p:cNvPr>
            <p:cNvSpPr txBox="1"/>
            <p:nvPr/>
          </p:nvSpPr>
          <p:spPr>
            <a:xfrm>
              <a:off x="6096000" y="2993601"/>
              <a:ext cx="2305594" cy="1200329"/>
            </a:xfrm>
            <a:prstGeom prst="rect">
              <a:avLst/>
            </a:prstGeom>
            <a:noFill/>
          </p:spPr>
          <p:txBody>
            <a:bodyPr wrap="square">
              <a:spAutoFit/>
            </a:bodyPr>
            <a:lstStyle/>
            <a:p>
              <a:pPr algn="ctr"/>
              <a:r>
                <a:rPr lang="en-GB" sz="2400" b="1" dirty="0">
                  <a:solidFill>
                    <a:srgbClr val="1D1934"/>
                  </a:solidFill>
                  <a:latin typeface="Arial" panose="020B0604020202020204" pitchFamily="34" charset="0"/>
                  <a:cs typeface="Arial" panose="020B0604020202020204" pitchFamily="34" charset="0"/>
                </a:rPr>
                <a:t>Types of Operations Management</a:t>
              </a:r>
            </a:p>
          </p:txBody>
        </p:sp>
        <p:sp>
          <p:nvSpPr>
            <p:cNvPr id="13" name="Chevron 12">
              <a:extLst>
                <a:ext uri="{FF2B5EF4-FFF2-40B4-BE49-F238E27FC236}">
                  <a16:creationId xmlns:a16="http://schemas.microsoft.com/office/drawing/2014/main" id="{8F2BCB06-F62F-D8C1-075E-C8010828BED3}"/>
                </a:ext>
                <a:ext uri="{C183D7F6-B498-43B3-948B-1728B52AA6E4}">
                  <adec:decorative xmlns:adec="http://schemas.microsoft.com/office/drawing/2017/decorative" val="1"/>
                </a:ext>
              </a:extLst>
            </p:cNvPr>
            <p:cNvSpPr/>
            <p:nvPr/>
          </p:nvSpPr>
          <p:spPr>
            <a:xfrm>
              <a:off x="8560233" y="3095935"/>
              <a:ext cx="693067" cy="1010195"/>
            </a:xfrm>
            <a:prstGeom prst="chevron">
              <a:avLst/>
            </a:prstGeom>
            <a:solidFill>
              <a:srgbClr val="FFB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a:extLst>
                <a:ext uri="{FF2B5EF4-FFF2-40B4-BE49-F238E27FC236}">
                  <a16:creationId xmlns:a16="http://schemas.microsoft.com/office/drawing/2014/main" id="{5C8C836D-BF9E-BED3-36C1-E181C0CE6C4C}"/>
                </a:ext>
                <a:ext uri="{C183D7F6-B498-43B3-948B-1728B52AA6E4}">
                  <adec:decorative xmlns:adec="http://schemas.microsoft.com/office/drawing/2017/decorative" val="1"/>
                </a:ext>
              </a:extLst>
            </p:cNvPr>
            <p:cNvSpPr/>
            <p:nvPr/>
          </p:nvSpPr>
          <p:spPr>
            <a:xfrm flipH="1" flipV="1">
              <a:off x="5274054" y="3095935"/>
              <a:ext cx="693067" cy="1010195"/>
            </a:xfrm>
            <a:prstGeom prst="chevron">
              <a:avLst/>
            </a:prstGeom>
            <a:solidFill>
              <a:srgbClr val="FFB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hevron 14">
              <a:extLst>
                <a:ext uri="{FF2B5EF4-FFF2-40B4-BE49-F238E27FC236}">
                  <a16:creationId xmlns:a16="http://schemas.microsoft.com/office/drawing/2014/main" id="{479CC36F-D32D-B66C-C139-B901C567736D}"/>
                </a:ext>
                <a:ext uri="{C183D7F6-B498-43B3-948B-1728B52AA6E4}">
                  <adec:decorative xmlns:adec="http://schemas.microsoft.com/office/drawing/2017/decorative" val="1"/>
                </a:ext>
              </a:extLst>
            </p:cNvPr>
            <p:cNvSpPr/>
            <p:nvPr/>
          </p:nvSpPr>
          <p:spPr>
            <a:xfrm rot="16200000">
              <a:off x="6901124" y="1543529"/>
              <a:ext cx="693067" cy="1010195"/>
            </a:xfrm>
            <a:prstGeom prst="chevron">
              <a:avLst/>
            </a:prstGeom>
            <a:solidFill>
              <a:srgbClr val="FFB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hevron 15">
              <a:extLst>
                <a:ext uri="{FF2B5EF4-FFF2-40B4-BE49-F238E27FC236}">
                  <a16:creationId xmlns:a16="http://schemas.microsoft.com/office/drawing/2014/main" id="{7B8F8D85-E7C7-A48E-6A66-478B3BE653D5}"/>
                </a:ext>
                <a:ext uri="{C183D7F6-B498-43B3-948B-1728B52AA6E4}">
                  <adec:decorative xmlns:adec="http://schemas.microsoft.com/office/drawing/2017/decorative" val="1"/>
                </a:ext>
              </a:extLst>
            </p:cNvPr>
            <p:cNvSpPr/>
            <p:nvPr/>
          </p:nvSpPr>
          <p:spPr>
            <a:xfrm rot="16200000" flipH="1" flipV="1">
              <a:off x="6901124" y="4792269"/>
              <a:ext cx="693067" cy="1010195"/>
            </a:xfrm>
            <a:prstGeom prst="chevron">
              <a:avLst/>
            </a:prstGeom>
            <a:solidFill>
              <a:srgbClr val="FFB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2214211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4F33602-C031-8288-584C-7C1E15649942}"/>
              </a:ext>
            </a:extLst>
          </p:cNvPr>
          <p:cNvSpPr txBox="1">
            <a:spLocks noGrp="1"/>
          </p:cNvSpPr>
          <p:nvPr>
            <p:ph type="title" idx="4294967295"/>
          </p:nvPr>
        </p:nvSpPr>
        <p:spPr>
          <a:xfrm>
            <a:off x="815093" y="1508480"/>
            <a:ext cx="2729954"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B000"/>
                </a:solidFill>
                <a:effectLst/>
                <a:uLnTx/>
                <a:uFillTx/>
                <a:latin typeface="Arial" panose="020B0604020202020204" pitchFamily="34" charset="0"/>
                <a:ea typeface="+mn-ea"/>
                <a:cs typeface="Arial" panose="020B0604020202020204" pitchFamily="34" charset="0"/>
              </a:rPr>
              <a:t>Type</a:t>
            </a:r>
            <a:r>
              <a:rPr kumimoji="0" lang="en-GB" sz="2400" b="1" i="0" u="none" strike="noStrike" kern="1200" cap="none" spc="0" normalizeH="0" baseline="0" noProof="0" dirty="0">
                <a:ln>
                  <a:noFill/>
                </a:ln>
                <a:solidFill>
                  <a:srgbClr val="1D1934"/>
                </a:solidFill>
                <a:effectLst/>
                <a:uLnTx/>
                <a:uFillTx/>
                <a:latin typeface="Arial" panose="020B0604020202020204" pitchFamily="34" charset="0"/>
                <a:ea typeface="+mn-ea"/>
                <a:cs typeface="Arial" panose="020B0604020202020204" pitchFamily="34" charset="0"/>
              </a:rPr>
              <a:t> </a:t>
            </a:r>
            <a:r>
              <a:rPr kumimoji="0" lang="en-GB" sz="2800" b="1" i="0" u="none" strike="noStrike" kern="1200" cap="none" spc="0" normalizeH="0" baseline="0" noProof="0" dirty="0">
                <a:ln>
                  <a:noFill/>
                </a:ln>
                <a:solidFill>
                  <a:srgbClr val="FFB000"/>
                </a:solidFill>
                <a:effectLst/>
                <a:uLnTx/>
                <a:uFillTx/>
                <a:latin typeface="Arial" panose="020B0604020202020204" pitchFamily="34" charset="0"/>
                <a:ea typeface="+mn-ea"/>
                <a:cs typeface="Arial" panose="020B0604020202020204" pitchFamily="34" charset="0"/>
              </a:rPr>
              <a:t>1 Operations Excellence in Practice</a:t>
            </a:r>
          </a:p>
        </p:txBody>
      </p:sp>
      <p:sp>
        <p:nvSpPr>
          <p:cNvPr id="2" name="TextBox 1">
            <a:extLst>
              <a:ext uri="{FF2B5EF4-FFF2-40B4-BE49-F238E27FC236}">
                <a16:creationId xmlns:a16="http://schemas.microsoft.com/office/drawing/2014/main" id="{C5A31E05-D41E-D5F5-12A8-6566116B1788}"/>
              </a:ext>
            </a:extLst>
          </p:cNvPr>
          <p:cNvSpPr txBox="1"/>
          <p:nvPr/>
        </p:nvSpPr>
        <p:spPr>
          <a:xfrm>
            <a:off x="815093" y="4049020"/>
            <a:ext cx="7879573" cy="2177519"/>
          </a:xfrm>
          <a:prstGeom prst="rect">
            <a:avLst/>
          </a:prstGeom>
          <a:noFill/>
        </p:spPr>
        <p:txBody>
          <a:bodyPr wrap="square" rtlCol="0">
            <a:spAutoFit/>
          </a:bodyPr>
          <a:lstStyle/>
          <a:p>
            <a:pPr>
              <a:spcAft>
                <a:spcPts val="900"/>
              </a:spcAft>
            </a:pPr>
            <a:r>
              <a:rPr lang="en-GB" sz="2000" b="1" dirty="0">
                <a:solidFill>
                  <a:srgbClr val="FFB000"/>
                </a:solidFill>
                <a:latin typeface="Arial" panose="020B0604020202020204" pitchFamily="34" charset="0"/>
                <a:cs typeface="Arial" panose="020B0604020202020204" pitchFamily="34" charset="0"/>
              </a:rPr>
              <a:t>Companies with Type 1 Operations Excellence can say:</a:t>
            </a:r>
          </a:p>
          <a:p>
            <a:pPr marL="169200" indent="-1692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“We work closely with suppliers so that we get what we need on time.”</a:t>
            </a:r>
          </a:p>
          <a:p>
            <a:pPr marL="169200" indent="-1692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“Every stage in production has been studied so it is efficient.”</a:t>
            </a:r>
          </a:p>
          <a:p>
            <a:pPr marL="169200" indent="-1692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“We quickly detect problems and solve them effectively.”</a:t>
            </a:r>
          </a:p>
          <a:p>
            <a:pPr marL="169200" indent="-1692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“We are very cost-conscious and avoid unnecessary expense.”</a:t>
            </a:r>
          </a:p>
          <a:p>
            <a:pPr marL="169200" indent="-1692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“We improve continuously, adopting new ideas and technologies.”</a:t>
            </a:r>
          </a:p>
          <a:p>
            <a:pPr marL="169200" indent="-1692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“We often check that our operations are more effective than our rivals.”</a:t>
            </a:r>
          </a:p>
        </p:txBody>
      </p:sp>
      <p:grpSp>
        <p:nvGrpSpPr>
          <p:cNvPr id="3" name="Group 2" descr="Diagram of a Type 1 Operations process flow, which roughly correlates to a more standard Inputs processing through to Outputs">
            <a:extLst>
              <a:ext uri="{FF2B5EF4-FFF2-40B4-BE49-F238E27FC236}">
                <a16:creationId xmlns:a16="http://schemas.microsoft.com/office/drawing/2014/main" id="{C67C10E0-FB3E-20ED-EA06-351E6ADF42CA}"/>
              </a:ext>
              <a:ext uri="{C183D7F6-B498-43B3-948B-1728B52AA6E4}">
                <adec:decorative xmlns:adec="http://schemas.microsoft.com/office/drawing/2017/decorative" val="0"/>
              </a:ext>
            </a:extLst>
          </p:cNvPr>
          <p:cNvGrpSpPr/>
          <p:nvPr/>
        </p:nvGrpSpPr>
        <p:grpSpPr>
          <a:xfrm>
            <a:off x="4013911" y="1394401"/>
            <a:ext cx="7359932" cy="2277681"/>
            <a:chOff x="1306093" y="1996063"/>
            <a:chExt cx="7194653" cy="2226532"/>
          </a:xfrm>
        </p:grpSpPr>
        <p:sp>
          <p:nvSpPr>
            <p:cNvPr id="5" name="Rounded Rectangle 4">
              <a:extLst>
                <a:ext uri="{FF2B5EF4-FFF2-40B4-BE49-F238E27FC236}">
                  <a16:creationId xmlns:a16="http://schemas.microsoft.com/office/drawing/2014/main" id="{B4B3A456-66FF-C755-82D6-7160C0F161FB}"/>
                </a:ext>
              </a:extLst>
            </p:cNvPr>
            <p:cNvSpPr/>
            <p:nvPr/>
          </p:nvSpPr>
          <p:spPr>
            <a:xfrm>
              <a:off x="2624398" y="1996063"/>
              <a:ext cx="4543424" cy="2226532"/>
            </a:xfrm>
            <a:prstGeom prst="roundRect">
              <a:avLst/>
            </a:prstGeom>
            <a:noFill/>
            <a:ln w="38100">
              <a:solidFill>
                <a:srgbClr val="16C1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ight Arrow 5">
              <a:extLst>
                <a:ext uri="{FF2B5EF4-FFF2-40B4-BE49-F238E27FC236}">
                  <a16:creationId xmlns:a16="http://schemas.microsoft.com/office/drawing/2014/main" id="{D0AD035A-1C14-3640-5F65-7E15205BFDC3}"/>
                </a:ext>
              </a:extLst>
            </p:cNvPr>
            <p:cNvSpPr/>
            <p:nvPr/>
          </p:nvSpPr>
          <p:spPr>
            <a:xfrm>
              <a:off x="1306093" y="2744998"/>
              <a:ext cx="1495427" cy="728662"/>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B000"/>
                  </a:solidFill>
                  <a:latin typeface="Arial" panose="020B0604020202020204" pitchFamily="34" charset="0"/>
                  <a:cs typeface="Arial" panose="020B0604020202020204" pitchFamily="34" charset="0"/>
                </a:rPr>
                <a:t>Inputs</a:t>
              </a:r>
            </a:p>
          </p:txBody>
        </p:sp>
        <p:sp>
          <p:nvSpPr>
            <p:cNvPr id="7" name="Right Arrow 6">
              <a:extLst>
                <a:ext uri="{FF2B5EF4-FFF2-40B4-BE49-F238E27FC236}">
                  <a16:creationId xmlns:a16="http://schemas.microsoft.com/office/drawing/2014/main" id="{C612A72E-BCCB-F896-0E7A-55377FB13DCD}"/>
                </a:ext>
              </a:extLst>
            </p:cNvPr>
            <p:cNvSpPr/>
            <p:nvPr/>
          </p:nvSpPr>
          <p:spPr>
            <a:xfrm>
              <a:off x="7005319" y="2744998"/>
              <a:ext cx="1495427" cy="728662"/>
            </a:xfrm>
            <a:prstGeom prst="rightArrow">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D1934"/>
                  </a:solidFill>
                  <a:latin typeface="Arial" panose="020B0604020202020204" pitchFamily="34" charset="0"/>
                  <a:cs typeface="Arial" panose="020B0604020202020204" pitchFamily="34" charset="0"/>
                </a:rPr>
                <a:t>Outputs</a:t>
              </a:r>
            </a:p>
          </p:txBody>
        </p:sp>
        <p:sp>
          <p:nvSpPr>
            <p:cNvPr id="9" name="Oval 8">
              <a:extLst>
                <a:ext uri="{FF2B5EF4-FFF2-40B4-BE49-F238E27FC236}">
                  <a16:creationId xmlns:a16="http://schemas.microsoft.com/office/drawing/2014/main" id="{7DB43993-1850-B28D-58B1-9E2AC2844AD7}"/>
                </a:ext>
              </a:extLst>
            </p:cNvPr>
            <p:cNvSpPr/>
            <p:nvPr/>
          </p:nvSpPr>
          <p:spPr>
            <a:xfrm>
              <a:off x="2993761" y="2670928"/>
              <a:ext cx="1201783" cy="1201783"/>
            </a:xfrm>
            <a:prstGeom prst="ellipse">
              <a:avLst/>
            </a:prstGeom>
            <a:pattFill prst="pct70">
              <a:fgClr>
                <a:srgbClr val="FFB000"/>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6FE043C4-36CD-653C-4E78-978BF1F0B6CA}"/>
                </a:ext>
              </a:extLst>
            </p:cNvPr>
            <p:cNvSpPr/>
            <p:nvPr/>
          </p:nvSpPr>
          <p:spPr>
            <a:xfrm>
              <a:off x="3648732" y="2127707"/>
              <a:ext cx="1201783" cy="1201783"/>
            </a:xfrm>
            <a:prstGeom prst="ellipse">
              <a:avLst/>
            </a:prstGeom>
            <a:pattFill prst="pct70">
              <a:fgClr>
                <a:srgbClr val="16C1BF"/>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31EC0A47-898C-44B0-9A64-AD56EAF501FE}"/>
                </a:ext>
              </a:extLst>
            </p:cNvPr>
            <p:cNvSpPr/>
            <p:nvPr/>
          </p:nvSpPr>
          <p:spPr>
            <a:xfrm>
              <a:off x="4295219" y="2728598"/>
              <a:ext cx="1201783" cy="1201783"/>
            </a:xfrm>
            <a:prstGeom prst="ellipse">
              <a:avLst/>
            </a:prstGeom>
            <a:pattFill prst="pct70">
              <a:fgClr>
                <a:srgbClr val="1D1934"/>
              </a:fgClr>
              <a:bgClr>
                <a:srgbClr val="16C1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2BD9CB8A-31AE-A0E0-C79D-EA2890C15328}"/>
                </a:ext>
              </a:extLst>
            </p:cNvPr>
            <p:cNvSpPr/>
            <p:nvPr/>
          </p:nvSpPr>
          <p:spPr>
            <a:xfrm>
              <a:off x="4973224" y="2151807"/>
              <a:ext cx="1201783" cy="1201783"/>
            </a:xfrm>
            <a:prstGeom prst="ellipse">
              <a:avLst/>
            </a:prstGeom>
            <a:pattFill prst="dkVert">
              <a:fgClr>
                <a:srgbClr val="FFB000"/>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5D99D272-84A2-55D4-16FB-E6EA0A9FF8D3}"/>
                </a:ext>
              </a:extLst>
            </p:cNvPr>
            <p:cNvSpPr/>
            <p:nvPr/>
          </p:nvSpPr>
          <p:spPr>
            <a:xfrm>
              <a:off x="5605162" y="2728597"/>
              <a:ext cx="1201783" cy="1201783"/>
            </a:xfrm>
            <a:prstGeom prst="ellipse">
              <a:avLst/>
            </a:prstGeom>
            <a:pattFill prst="dkVert">
              <a:fgClr>
                <a:srgbClr val="16C1BF"/>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2033728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9E5CA1-6352-9DC5-3CF8-D6C2F8645058}"/>
              </a:ext>
            </a:extLst>
          </p:cNvPr>
          <p:cNvSpPr txBox="1">
            <a:spLocks noGrp="1"/>
          </p:cNvSpPr>
          <p:nvPr>
            <p:ph type="title" idx="4294967295"/>
          </p:nvPr>
        </p:nvSpPr>
        <p:spPr>
          <a:xfrm>
            <a:off x="638465" y="1380568"/>
            <a:ext cx="2543674"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B000"/>
                </a:solidFill>
                <a:effectLst/>
                <a:uLnTx/>
                <a:uFillTx/>
                <a:latin typeface="Arial" panose="020B0604020202020204" pitchFamily="34" charset="0"/>
                <a:ea typeface="+mn-ea"/>
                <a:cs typeface="Arial" panose="020B0604020202020204" pitchFamily="34" charset="0"/>
              </a:rPr>
              <a:t>Type</a:t>
            </a:r>
            <a:r>
              <a:rPr kumimoji="0" lang="en-GB" sz="2400" b="1" i="0" u="none" strike="noStrike" kern="1200" cap="none" spc="0" normalizeH="0" baseline="0" noProof="0" dirty="0">
                <a:ln>
                  <a:noFill/>
                </a:ln>
                <a:solidFill>
                  <a:srgbClr val="1D1934"/>
                </a:solidFill>
                <a:effectLst/>
                <a:uLnTx/>
                <a:uFillTx/>
                <a:latin typeface="Arial" panose="020B0604020202020204" pitchFamily="34" charset="0"/>
                <a:ea typeface="+mn-ea"/>
                <a:cs typeface="Arial" panose="020B0604020202020204" pitchFamily="34" charset="0"/>
              </a:rPr>
              <a:t> </a:t>
            </a:r>
            <a:r>
              <a:rPr kumimoji="0" lang="en-GB" sz="2800" b="1" i="0" u="none" strike="noStrike" kern="1200" cap="none" spc="0" normalizeH="0" baseline="0" noProof="0" dirty="0">
                <a:ln>
                  <a:noFill/>
                </a:ln>
                <a:solidFill>
                  <a:srgbClr val="FFB000"/>
                </a:solidFill>
                <a:effectLst/>
                <a:uLnTx/>
                <a:uFillTx/>
                <a:latin typeface="Arial" panose="020B0604020202020204" pitchFamily="34" charset="0"/>
                <a:ea typeface="+mn-ea"/>
                <a:cs typeface="Arial" panose="020B0604020202020204" pitchFamily="34" charset="0"/>
              </a:rPr>
              <a:t>2 Operations Excellence in Practice</a:t>
            </a:r>
          </a:p>
        </p:txBody>
      </p:sp>
      <p:sp>
        <p:nvSpPr>
          <p:cNvPr id="21" name="TextBox 20">
            <a:extLst>
              <a:ext uri="{FF2B5EF4-FFF2-40B4-BE49-F238E27FC236}">
                <a16:creationId xmlns:a16="http://schemas.microsoft.com/office/drawing/2014/main" id="{DBD44166-DFC7-ACA7-D5C7-2939BACB488E}"/>
              </a:ext>
            </a:extLst>
          </p:cNvPr>
          <p:cNvSpPr txBox="1"/>
          <p:nvPr/>
        </p:nvSpPr>
        <p:spPr>
          <a:xfrm>
            <a:off x="638465" y="4313474"/>
            <a:ext cx="9184515" cy="2108269"/>
          </a:xfrm>
          <a:prstGeom prst="rect">
            <a:avLst/>
          </a:prstGeom>
          <a:noFill/>
        </p:spPr>
        <p:txBody>
          <a:bodyPr wrap="square" lIns="91440" tIns="45720" rIns="91440" bIns="45720" rtlCol="0" anchor="t">
            <a:spAutoFit/>
          </a:bodyPr>
          <a:lstStyle/>
          <a:p>
            <a:pPr>
              <a:spcAft>
                <a:spcPts val="600"/>
              </a:spcAft>
            </a:pPr>
            <a:r>
              <a:rPr lang="en-GB" b="1" dirty="0">
                <a:solidFill>
                  <a:srgbClr val="FFB000"/>
                </a:solidFill>
                <a:latin typeface="Arial" panose="020B0604020202020204" pitchFamily="34" charset="0"/>
                <a:cs typeface="Arial" panose="020B0604020202020204" pitchFamily="34" charset="0"/>
              </a:rPr>
              <a:t>Companies with Type 2 Operations Excellence can say:</a:t>
            </a:r>
          </a:p>
          <a:p>
            <a:pPr marL="169200" indent="-169200">
              <a:buFont typeface="Arial" panose="020B0604020202020204" pitchFamily="34" charset="0"/>
              <a:buChar char="•"/>
            </a:pPr>
            <a:r>
              <a:rPr lang="en-GB" dirty="0">
                <a:latin typeface="Arial"/>
                <a:cs typeface="Arial"/>
              </a:rPr>
              <a:t>“We employ able, motivated and qualified experts.”</a:t>
            </a:r>
          </a:p>
          <a:p>
            <a:pPr marL="169200" indent="-169200">
              <a:buFont typeface="Arial" panose="020B0604020202020204" pitchFamily="34" charset="0"/>
              <a:buChar char="•"/>
            </a:pPr>
            <a:r>
              <a:rPr lang="en-GB" dirty="0">
                <a:latin typeface="Arial"/>
                <a:cs typeface="Arial"/>
              </a:rPr>
              <a:t>“We are very clear what services we offer.”</a:t>
            </a:r>
          </a:p>
          <a:p>
            <a:pPr marL="169200" indent="-169200">
              <a:buFont typeface="Arial" panose="020B0604020202020204" pitchFamily="34" charset="0"/>
              <a:buChar char="•"/>
            </a:pPr>
            <a:r>
              <a:rPr lang="en-GB" dirty="0">
                <a:latin typeface="Arial"/>
                <a:cs typeface="Arial"/>
              </a:rPr>
              <a:t>“Our specialists keep up with developments in their field.”</a:t>
            </a:r>
          </a:p>
          <a:p>
            <a:pPr marL="169200" indent="-169200">
              <a:buFont typeface="Arial" panose="020B0604020202020204" pitchFamily="34" charset="0"/>
              <a:buChar char="•"/>
            </a:pPr>
            <a:r>
              <a:rPr lang="en-GB" dirty="0">
                <a:latin typeface="Arial"/>
                <a:cs typeface="Arial"/>
              </a:rPr>
              <a:t>“Our technical support and infrastructure is state-of-the-art.”</a:t>
            </a:r>
          </a:p>
          <a:p>
            <a:pPr marL="169200" indent="-169200">
              <a:buFont typeface="Arial" panose="020B0604020202020204" pitchFamily="34" charset="0"/>
              <a:buChar char="•"/>
            </a:pPr>
            <a:r>
              <a:rPr lang="en-GB" dirty="0">
                <a:latin typeface="Arial"/>
                <a:cs typeface="Arial"/>
              </a:rPr>
              <a:t>“Everyone shares our vision, mission and values.”</a:t>
            </a:r>
          </a:p>
          <a:p>
            <a:pPr marL="169200" indent="-169200">
              <a:buFont typeface="Arial" panose="020B0604020202020204" pitchFamily="34" charset="0"/>
              <a:buChar char="•"/>
            </a:pPr>
            <a:r>
              <a:rPr lang="en-GB" dirty="0">
                <a:latin typeface="Arial" panose="020B0604020202020204" pitchFamily="34" charset="0"/>
                <a:cs typeface="Arial" panose="020B0604020202020204" pitchFamily="34" charset="0"/>
              </a:rPr>
              <a:t>“Those in senior positions act as mentors and role models.”</a:t>
            </a:r>
          </a:p>
        </p:txBody>
      </p:sp>
      <p:grpSp>
        <p:nvGrpSpPr>
          <p:cNvPr id="2" name="Group 1" descr="Diagram showing how expert input, services design, and mentoring and supervision are needed to ensure the competent delivery of specialised professional services. ">
            <a:extLst>
              <a:ext uri="{FF2B5EF4-FFF2-40B4-BE49-F238E27FC236}">
                <a16:creationId xmlns:a16="http://schemas.microsoft.com/office/drawing/2014/main" id="{714C0E67-6D2B-DFD5-D2E3-C5705BD5F149}"/>
              </a:ext>
            </a:extLst>
          </p:cNvPr>
          <p:cNvGrpSpPr/>
          <p:nvPr/>
        </p:nvGrpSpPr>
        <p:grpSpPr>
          <a:xfrm>
            <a:off x="3482220" y="1274555"/>
            <a:ext cx="8457231" cy="2905033"/>
            <a:chOff x="973090" y="1819948"/>
            <a:chExt cx="8780510" cy="3016078"/>
          </a:xfrm>
        </p:grpSpPr>
        <p:sp>
          <p:nvSpPr>
            <p:cNvPr id="3" name="Rectangle 2">
              <a:extLst>
                <a:ext uri="{FF2B5EF4-FFF2-40B4-BE49-F238E27FC236}">
                  <a16:creationId xmlns:a16="http://schemas.microsoft.com/office/drawing/2014/main" id="{5158680B-7019-93A2-4F3C-639520B58B7A}"/>
                </a:ext>
                <a:ext uri="{C183D7F6-B498-43B3-948B-1728B52AA6E4}">
                  <adec:decorative xmlns:adec="http://schemas.microsoft.com/office/drawing/2017/decorative" val="1"/>
                </a:ext>
              </a:extLst>
            </p:cNvPr>
            <p:cNvSpPr/>
            <p:nvPr/>
          </p:nvSpPr>
          <p:spPr>
            <a:xfrm>
              <a:off x="3401603" y="4215355"/>
              <a:ext cx="2609386" cy="620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D1934"/>
                  </a:solidFill>
                  <a:latin typeface="Arial" panose="020B0604020202020204" pitchFamily="34" charset="0"/>
                  <a:cs typeface="Arial" panose="020B0604020202020204" pitchFamily="34" charset="0"/>
                </a:rPr>
                <a:t>Technical Support</a:t>
              </a:r>
            </a:p>
          </p:txBody>
        </p:sp>
        <p:sp>
          <p:nvSpPr>
            <p:cNvPr id="6" name="Right Arrow 5">
              <a:extLst>
                <a:ext uri="{FF2B5EF4-FFF2-40B4-BE49-F238E27FC236}">
                  <a16:creationId xmlns:a16="http://schemas.microsoft.com/office/drawing/2014/main" id="{41BE0A4E-1719-7F4C-53FD-502DF5FFF40D}"/>
                </a:ext>
                <a:ext uri="{C183D7F6-B498-43B3-948B-1728B52AA6E4}">
                  <adec:decorative xmlns:adec="http://schemas.microsoft.com/office/drawing/2017/decorative" val="1"/>
                </a:ext>
              </a:extLst>
            </p:cNvPr>
            <p:cNvSpPr/>
            <p:nvPr/>
          </p:nvSpPr>
          <p:spPr>
            <a:xfrm>
              <a:off x="973090" y="1927330"/>
              <a:ext cx="2341756" cy="1020877"/>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B000"/>
                  </a:solidFill>
                  <a:latin typeface="Arial" panose="020B0604020202020204" pitchFamily="34" charset="0"/>
                  <a:cs typeface="Arial" panose="020B0604020202020204" pitchFamily="34" charset="0"/>
                </a:rPr>
                <a:t>Expert Input</a:t>
              </a:r>
            </a:p>
          </p:txBody>
        </p:sp>
        <p:sp>
          <p:nvSpPr>
            <p:cNvPr id="7" name="Oval 6">
              <a:extLst>
                <a:ext uri="{FF2B5EF4-FFF2-40B4-BE49-F238E27FC236}">
                  <a16:creationId xmlns:a16="http://schemas.microsoft.com/office/drawing/2014/main" id="{79612719-318E-3D6B-8479-BCFB4BB7CC65}"/>
                </a:ext>
                <a:ext uri="{C183D7F6-B498-43B3-948B-1728B52AA6E4}">
                  <adec:decorative xmlns:adec="http://schemas.microsoft.com/office/drawing/2017/decorative" val="1"/>
                </a:ext>
              </a:extLst>
            </p:cNvPr>
            <p:cNvSpPr/>
            <p:nvPr/>
          </p:nvSpPr>
          <p:spPr>
            <a:xfrm>
              <a:off x="3524874" y="3025267"/>
              <a:ext cx="1201783" cy="1201783"/>
            </a:xfrm>
            <a:prstGeom prst="ellipse">
              <a:avLst/>
            </a:prstGeom>
            <a:pattFill prst="pct70">
              <a:fgClr>
                <a:srgbClr val="FFB000"/>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FFBDF276-7C00-03F3-5EC2-DFC3174F2170}"/>
                </a:ext>
                <a:ext uri="{C183D7F6-B498-43B3-948B-1728B52AA6E4}">
                  <adec:decorative xmlns:adec="http://schemas.microsoft.com/office/drawing/2017/decorative" val="1"/>
                </a:ext>
              </a:extLst>
            </p:cNvPr>
            <p:cNvSpPr/>
            <p:nvPr/>
          </p:nvSpPr>
          <p:spPr>
            <a:xfrm>
              <a:off x="3524874" y="1819948"/>
              <a:ext cx="1201783" cy="1201783"/>
            </a:xfrm>
            <a:prstGeom prst="ellipse">
              <a:avLst/>
            </a:prstGeom>
            <a:pattFill prst="pct70">
              <a:fgClr>
                <a:srgbClr val="16C1BF"/>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B6893F9-DC48-0EF0-1C0F-594A9AD0FE83}"/>
                </a:ext>
                <a:ext uri="{C183D7F6-B498-43B3-948B-1728B52AA6E4}">
                  <adec:decorative xmlns:adec="http://schemas.microsoft.com/office/drawing/2017/decorative" val="1"/>
                </a:ext>
              </a:extLst>
            </p:cNvPr>
            <p:cNvSpPr/>
            <p:nvPr/>
          </p:nvSpPr>
          <p:spPr>
            <a:xfrm>
              <a:off x="4722563" y="3025267"/>
              <a:ext cx="1201783" cy="1201783"/>
            </a:xfrm>
            <a:prstGeom prst="ellipse">
              <a:avLst/>
            </a:prstGeom>
            <a:pattFill prst="pct70">
              <a:fgClr>
                <a:srgbClr val="1D1934"/>
              </a:fgClr>
              <a:bgClr>
                <a:srgbClr val="16C1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86EACA01-93C0-E4E7-B84F-5B9A5F1D6DD7}"/>
                </a:ext>
                <a:ext uri="{C183D7F6-B498-43B3-948B-1728B52AA6E4}">
                  <adec:decorative xmlns:adec="http://schemas.microsoft.com/office/drawing/2017/decorative" val="1"/>
                </a:ext>
              </a:extLst>
            </p:cNvPr>
            <p:cNvSpPr/>
            <p:nvPr/>
          </p:nvSpPr>
          <p:spPr>
            <a:xfrm>
              <a:off x="4722563" y="1819948"/>
              <a:ext cx="1201783" cy="1201783"/>
            </a:xfrm>
            <a:prstGeom prst="ellipse">
              <a:avLst/>
            </a:prstGeom>
            <a:pattFill prst="pct80">
              <a:fgClr>
                <a:srgbClr val="FFB000"/>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Arrow 10">
              <a:extLst>
                <a:ext uri="{FF2B5EF4-FFF2-40B4-BE49-F238E27FC236}">
                  <a16:creationId xmlns:a16="http://schemas.microsoft.com/office/drawing/2014/main" id="{2389EC0B-5331-1231-B6BF-BBD2558C72F5}"/>
                </a:ext>
                <a:ext uri="{C183D7F6-B498-43B3-948B-1728B52AA6E4}">
                  <adec:decorative xmlns:adec="http://schemas.microsoft.com/office/drawing/2017/decorative" val="1"/>
                </a:ext>
              </a:extLst>
            </p:cNvPr>
            <p:cNvSpPr/>
            <p:nvPr/>
          </p:nvSpPr>
          <p:spPr>
            <a:xfrm>
              <a:off x="973090" y="3060225"/>
              <a:ext cx="2341756" cy="1020877"/>
            </a:xfrm>
            <a:prstGeom prst="rightArrow">
              <a:avLst/>
            </a:prstGeom>
            <a:solidFill>
              <a:srgbClr val="16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D1934"/>
                  </a:solidFill>
                  <a:latin typeface="Arial" panose="020B0604020202020204" pitchFamily="34" charset="0"/>
                  <a:cs typeface="Arial" panose="020B0604020202020204" pitchFamily="34" charset="0"/>
                </a:rPr>
                <a:t>Services Design</a:t>
              </a:r>
            </a:p>
          </p:txBody>
        </p:sp>
        <p:sp>
          <p:nvSpPr>
            <p:cNvPr id="12" name="TextBox 11">
              <a:extLst>
                <a:ext uri="{FF2B5EF4-FFF2-40B4-BE49-F238E27FC236}">
                  <a16:creationId xmlns:a16="http://schemas.microsoft.com/office/drawing/2014/main" id="{D24785DC-59F7-3FB9-3D27-BF215F14B26C}"/>
                </a:ext>
                <a:ext uri="{C183D7F6-B498-43B3-948B-1728B52AA6E4}">
                  <adec:decorative xmlns:adec="http://schemas.microsoft.com/office/drawing/2017/decorative" val="1"/>
                </a:ext>
              </a:extLst>
            </p:cNvPr>
            <p:cNvSpPr txBox="1"/>
            <p:nvPr/>
          </p:nvSpPr>
          <p:spPr>
            <a:xfrm>
              <a:off x="3489645" y="2243150"/>
              <a:ext cx="1201783" cy="338554"/>
            </a:xfrm>
            <a:prstGeom prst="rect">
              <a:avLst/>
            </a:prstGeom>
            <a:noFill/>
          </p:spPr>
          <p:txBody>
            <a:bodyPr wrap="square">
              <a:spAutoFit/>
            </a:bodyPr>
            <a:lstStyle/>
            <a:p>
              <a:pPr algn="ctr"/>
              <a:r>
                <a:rPr lang="en-GB" sz="1600" b="1" dirty="0">
                  <a:solidFill>
                    <a:schemeClr val="bg1"/>
                  </a:solidFill>
                  <a:latin typeface="Arial" panose="020B0604020202020204" pitchFamily="34" charset="0"/>
                  <a:cs typeface="Arial" panose="020B0604020202020204" pitchFamily="34" charset="0"/>
                </a:rPr>
                <a:t>Service 1</a:t>
              </a:r>
              <a:endParaRPr lang="en-GB" sz="1600" b="1" dirty="0">
                <a:solidFill>
                  <a:schemeClr val="bg1"/>
                </a:solidFill>
              </a:endParaRPr>
            </a:p>
          </p:txBody>
        </p:sp>
        <p:sp>
          <p:nvSpPr>
            <p:cNvPr id="13" name="TextBox 12">
              <a:extLst>
                <a:ext uri="{FF2B5EF4-FFF2-40B4-BE49-F238E27FC236}">
                  <a16:creationId xmlns:a16="http://schemas.microsoft.com/office/drawing/2014/main" id="{685A40EA-5641-CA2A-E17B-8F045A50F2A6}"/>
                </a:ext>
                <a:ext uri="{C183D7F6-B498-43B3-948B-1728B52AA6E4}">
                  <adec:decorative xmlns:adec="http://schemas.microsoft.com/office/drawing/2017/decorative" val="1"/>
                </a:ext>
              </a:extLst>
            </p:cNvPr>
            <p:cNvSpPr txBox="1"/>
            <p:nvPr/>
          </p:nvSpPr>
          <p:spPr>
            <a:xfrm>
              <a:off x="4719994" y="3442852"/>
              <a:ext cx="1201783" cy="338554"/>
            </a:xfrm>
            <a:prstGeom prst="rect">
              <a:avLst/>
            </a:prstGeom>
            <a:noFill/>
          </p:spPr>
          <p:txBody>
            <a:bodyPr wrap="square">
              <a:spAutoFit/>
            </a:bodyPr>
            <a:lstStyle/>
            <a:p>
              <a:pPr algn="ctr"/>
              <a:r>
                <a:rPr lang="en-GB" sz="1600" b="1" dirty="0">
                  <a:solidFill>
                    <a:schemeClr val="bg1"/>
                  </a:solidFill>
                  <a:latin typeface="Arial" panose="020B0604020202020204" pitchFamily="34" charset="0"/>
                  <a:cs typeface="Arial" panose="020B0604020202020204" pitchFamily="34" charset="0"/>
                </a:rPr>
                <a:t>Service 4</a:t>
              </a:r>
              <a:endParaRPr lang="en-GB" sz="1600" b="1" dirty="0">
                <a:solidFill>
                  <a:schemeClr val="bg1"/>
                </a:solidFill>
              </a:endParaRPr>
            </a:p>
          </p:txBody>
        </p:sp>
        <p:sp>
          <p:nvSpPr>
            <p:cNvPr id="14" name="TextBox 13">
              <a:extLst>
                <a:ext uri="{FF2B5EF4-FFF2-40B4-BE49-F238E27FC236}">
                  <a16:creationId xmlns:a16="http://schemas.microsoft.com/office/drawing/2014/main" id="{26DE8FB9-8601-1DA6-BD06-B6DEF46C6FD1}"/>
                </a:ext>
                <a:ext uri="{C183D7F6-B498-43B3-948B-1728B52AA6E4}">
                  <adec:decorative xmlns:adec="http://schemas.microsoft.com/office/drawing/2017/decorative" val="1"/>
                </a:ext>
              </a:extLst>
            </p:cNvPr>
            <p:cNvSpPr txBox="1"/>
            <p:nvPr/>
          </p:nvSpPr>
          <p:spPr>
            <a:xfrm>
              <a:off x="4724504" y="2243150"/>
              <a:ext cx="1201783" cy="338554"/>
            </a:xfrm>
            <a:prstGeom prst="rect">
              <a:avLst/>
            </a:prstGeom>
            <a:noFill/>
          </p:spPr>
          <p:txBody>
            <a:bodyPr wrap="square">
              <a:spAutoFit/>
            </a:bodyPr>
            <a:lstStyle/>
            <a:p>
              <a:pPr algn="ctr"/>
              <a:r>
                <a:rPr lang="en-GB" sz="1600" b="1" dirty="0">
                  <a:solidFill>
                    <a:srgbClr val="1D1934"/>
                  </a:solidFill>
                  <a:latin typeface="Arial" panose="020B0604020202020204" pitchFamily="34" charset="0"/>
                  <a:cs typeface="Arial" panose="020B0604020202020204" pitchFamily="34" charset="0"/>
                </a:rPr>
                <a:t>Service 2</a:t>
              </a:r>
              <a:endParaRPr lang="en-GB" sz="1600" b="1" dirty="0">
                <a:solidFill>
                  <a:srgbClr val="1D1934"/>
                </a:solidFill>
              </a:endParaRPr>
            </a:p>
          </p:txBody>
        </p:sp>
        <p:sp>
          <p:nvSpPr>
            <p:cNvPr id="15" name="TextBox 14">
              <a:extLst>
                <a:ext uri="{FF2B5EF4-FFF2-40B4-BE49-F238E27FC236}">
                  <a16:creationId xmlns:a16="http://schemas.microsoft.com/office/drawing/2014/main" id="{5C1A57AC-3EA6-E850-BF79-B5AA9D78486E}"/>
                </a:ext>
                <a:ext uri="{C183D7F6-B498-43B3-948B-1728B52AA6E4}">
                  <adec:decorative xmlns:adec="http://schemas.microsoft.com/office/drawing/2017/decorative" val="1"/>
                </a:ext>
              </a:extLst>
            </p:cNvPr>
            <p:cNvSpPr txBox="1"/>
            <p:nvPr/>
          </p:nvSpPr>
          <p:spPr>
            <a:xfrm>
              <a:off x="3513220" y="3449997"/>
              <a:ext cx="1201783" cy="338554"/>
            </a:xfrm>
            <a:prstGeom prst="rect">
              <a:avLst/>
            </a:prstGeom>
            <a:noFill/>
          </p:spPr>
          <p:txBody>
            <a:bodyPr wrap="square">
              <a:spAutoFit/>
            </a:bodyPr>
            <a:lstStyle/>
            <a:p>
              <a:pPr algn="ctr"/>
              <a:r>
                <a:rPr lang="en-GB" sz="1600" b="1" dirty="0">
                  <a:solidFill>
                    <a:srgbClr val="1D1934"/>
                  </a:solidFill>
                  <a:latin typeface="Arial" panose="020B0604020202020204" pitchFamily="34" charset="0"/>
                  <a:cs typeface="Arial" panose="020B0604020202020204" pitchFamily="34" charset="0"/>
                </a:rPr>
                <a:t>Service 3</a:t>
              </a:r>
              <a:endParaRPr lang="en-GB" sz="1600" b="1" dirty="0">
                <a:solidFill>
                  <a:srgbClr val="1D1934"/>
                </a:solidFill>
              </a:endParaRPr>
            </a:p>
          </p:txBody>
        </p:sp>
        <p:sp>
          <p:nvSpPr>
            <p:cNvPr id="16" name="Right Arrow 15">
              <a:extLst>
                <a:ext uri="{FF2B5EF4-FFF2-40B4-BE49-F238E27FC236}">
                  <a16:creationId xmlns:a16="http://schemas.microsoft.com/office/drawing/2014/main" id="{4FE74D88-894E-4EB1-356F-3E02F90CF375}"/>
                </a:ext>
                <a:ext uri="{C183D7F6-B498-43B3-948B-1728B52AA6E4}">
                  <adec:decorative xmlns:adec="http://schemas.microsoft.com/office/drawing/2017/decorative" val="1"/>
                </a:ext>
              </a:extLst>
            </p:cNvPr>
            <p:cNvSpPr/>
            <p:nvPr/>
          </p:nvSpPr>
          <p:spPr>
            <a:xfrm>
              <a:off x="6154031" y="1927330"/>
              <a:ext cx="3599569" cy="1020877"/>
            </a:xfrm>
            <a:prstGeom prst="rightArrow">
              <a:avLst/>
            </a:prstGeom>
            <a:solidFill>
              <a:srgbClr val="16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D1934"/>
                  </a:solidFill>
                  <a:latin typeface="Arial" panose="020B0604020202020204" pitchFamily="34" charset="0"/>
                  <a:cs typeface="Arial" panose="020B0604020202020204" pitchFamily="34" charset="0"/>
                </a:rPr>
                <a:t>Competent Delivery</a:t>
              </a:r>
            </a:p>
          </p:txBody>
        </p:sp>
        <p:sp>
          <p:nvSpPr>
            <p:cNvPr id="17" name="Right Arrow 16">
              <a:extLst>
                <a:ext uri="{FF2B5EF4-FFF2-40B4-BE49-F238E27FC236}">
                  <a16:creationId xmlns:a16="http://schemas.microsoft.com/office/drawing/2014/main" id="{8EEFF41C-F4D0-681F-AF3E-5F722B95F68A}"/>
                </a:ext>
                <a:ext uri="{C183D7F6-B498-43B3-948B-1728B52AA6E4}">
                  <adec:decorative xmlns:adec="http://schemas.microsoft.com/office/drawing/2017/decorative" val="1"/>
                </a:ext>
              </a:extLst>
            </p:cNvPr>
            <p:cNvSpPr/>
            <p:nvPr/>
          </p:nvSpPr>
          <p:spPr>
            <a:xfrm flipH="1">
              <a:off x="6043961" y="3060225"/>
              <a:ext cx="3516350" cy="1020877"/>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B000"/>
                  </a:solidFill>
                  <a:latin typeface="Arial" panose="020B0604020202020204" pitchFamily="34" charset="0"/>
                  <a:cs typeface="Arial" panose="020B0604020202020204" pitchFamily="34" charset="0"/>
                </a:rPr>
                <a:t>Mentoring and Supervision</a:t>
              </a:r>
            </a:p>
          </p:txBody>
        </p:sp>
      </p:grpSp>
    </p:spTree>
    <p:extLst>
      <p:ext uri="{BB962C8B-B14F-4D97-AF65-F5344CB8AC3E}">
        <p14:creationId xmlns:p14="http://schemas.microsoft.com/office/powerpoint/2010/main" val="42662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7B86-63F9-C34D-6C4D-2C33A14D48F7}"/>
              </a:ext>
            </a:extLst>
          </p:cNvPr>
          <p:cNvSpPr txBox="1">
            <a:spLocks noGrp="1"/>
          </p:cNvSpPr>
          <p:nvPr>
            <p:ph type="title" idx="4294967295"/>
          </p:nvPr>
        </p:nvSpPr>
        <p:spPr>
          <a:xfrm>
            <a:off x="756623" y="1339882"/>
            <a:ext cx="3275257"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B000"/>
                </a:solidFill>
                <a:effectLst/>
                <a:uLnTx/>
                <a:uFillTx/>
                <a:latin typeface="Arial" panose="020B0604020202020204" pitchFamily="34" charset="0"/>
                <a:ea typeface="+mn-ea"/>
                <a:cs typeface="Arial" panose="020B0604020202020204" pitchFamily="34" charset="0"/>
              </a:rPr>
              <a:t>Type</a:t>
            </a:r>
            <a:r>
              <a:rPr kumimoji="0" lang="en-GB" sz="2400" b="1" i="0" u="none" strike="noStrike" kern="1200" cap="none" spc="0" normalizeH="0" baseline="0" noProof="0" dirty="0">
                <a:ln>
                  <a:noFill/>
                </a:ln>
                <a:solidFill>
                  <a:srgbClr val="1D1934"/>
                </a:solidFill>
                <a:effectLst/>
                <a:uLnTx/>
                <a:uFillTx/>
                <a:latin typeface="Arial" panose="020B0604020202020204" pitchFamily="34" charset="0"/>
                <a:ea typeface="+mn-ea"/>
                <a:cs typeface="Arial" panose="020B0604020202020204" pitchFamily="34" charset="0"/>
              </a:rPr>
              <a:t> </a:t>
            </a:r>
            <a:r>
              <a:rPr kumimoji="0" lang="en-GB" sz="2800" b="1" i="0" u="none" strike="noStrike" kern="1200" cap="none" spc="0" normalizeH="0" baseline="0" noProof="0" dirty="0">
                <a:ln>
                  <a:noFill/>
                </a:ln>
                <a:solidFill>
                  <a:srgbClr val="FFB000"/>
                </a:solidFill>
                <a:effectLst/>
                <a:uLnTx/>
                <a:uFillTx/>
                <a:latin typeface="Arial" panose="020B0604020202020204" pitchFamily="34" charset="0"/>
                <a:ea typeface="+mn-ea"/>
                <a:cs typeface="Arial" panose="020B0604020202020204" pitchFamily="34" charset="0"/>
              </a:rPr>
              <a:t>3 Operations Excellence in Practice</a:t>
            </a:r>
          </a:p>
        </p:txBody>
      </p:sp>
      <p:sp>
        <p:nvSpPr>
          <p:cNvPr id="16" name="TextBox 15">
            <a:extLst>
              <a:ext uri="{FF2B5EF4-FFF2-40B4-BE49-F238E27FC236}">
                <a16:creationId xmlns:a16="http://schemas.microsoft.com/office/drawing/2014/main" id="{4886C48E-6352-3820-D85A-654FCE8348AB}"/>
              </a:ext>
            </a:extLst>
          </p:cNvPr>
          <p:cNvSpPr txBox="1"/>
          <p:nvPr/>
        </p:nvSpPr>
        <p:spPr>
          <a:xfrm>
            <a:off x="756623" y="4460258"/>
            <a:ext cx="9066381" cy="2108269"/>
          </a:xfrm>
          <a:prstGeom prst="rect">
            <a:avLst/>
          </a:prstGeom>
          <a:noFill/>
        </p:spPr>
        <p:txBody>
          <a:bodyPr wrap="square" rtlCol="0">
            <a:spAutoFit/>
          </a:bodyPr>
          <a:lstStyle/>
          <a:p>
            <a:pPr>
              <a:spcAft>
                <a:spcPts val="600"/>
              </a:spcAft>
            </a:pPr>
            <a:r>
              <a:rPr lang="en-GB" b="1" dirty="0">
                <a:solidFill>
                  <a:srgbClr val="FFB000"/>
                </a:solidFill>
                <a:latin typeface="Arial" panose="020B0604020202020204" pitchFamily="34" charset="0"/>
                <a:cs typeface="Arial" panose="020B0604020202020204" pitchFamily="34" charset="0"/>
              </a:rPr>
              <a:t>Companies with Type 3 Operations Excellence can say:</a:t>
            </a:r>
          </a:p>
          <a:p>
            <a:pPr marL="162900" indent="-1629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“We are specialists in using project planning techniques”</a:t>
            </a:r>
          </a:p>
          <a:p>
            <a:pPr marL="162900" indent="-1629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“We are effectively agile and adapt plans rapidly if needed”</a:t>
            </a:r>
          </a:p>
          <a:p>
            <a:pPr marL="162900" indent="-1629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“Real-time measurement ensures everyone tracks progress”</a:t>
            </a:r>
          </a:p>
          <a:p>
            <a:pPr marL="162900" indent="-1629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“Objectives and plans are fully co-developed with clients”</a:t>
            </a:r>
          </a:p>
          <a:p>
            <a:pPr marL="162900" indent="-1629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“We are socially and environmentally responsible”</a:t>
            </a:r>
          </a:p>
          <a:p>
            <a:pPr marL="162900" indent="-162900">
              <a:buFont typeface="Arial" panose="020B0604020202020204" pitchFamily="34" charset="0"/>
              <a:buChar char="•"/>
            </a:pPr>
            <a:r>
              <a:rPr lang="en-GB" dirty="0">
                <a:solidFill>
                  <a:srgbClr val="1D1934"/>
                </a:solidFill>
                <a:latin typeface="Arial" panose="020B0604020202020204" pitchFamily="34" charset="0"/>
                <a:cs typeface="Arial" panose="020B0604020202020204" pitchFamily="34" charset="0"/>
              </a:rPr>
              <a:t>“Expenses are continuously checked against budget”</a:t>
            </a:r>
          </a:p>
        </p:txBody>
      </p:sp>
      <p:grpSp>
        <p:nvGrpSpPr>
          <p:cNvPr id="22" name="Group 21" descr="projects are delivered. A client's needs and the delivery company's capabilities are shaped by situational constraints. This leads to co-developed solutions and adaptive execution. ">
            <a:extLst>
              <a:ext uri="{FF2B5EF4-FFF2-40B4-BE49-F238E27FC236}">
                <a16:creationId xmlns:a16="http://schemas.microsoft.com/office/drawing/2014/main" id="{73178278-F3EB-FE94-F12B-428276A4D5EF}"/>
              </a:ext>
            </a:extLst>
          </p:cNvPr>
          <p:cNvGrpSpPr/>
          <p:nvPr/>
        </p:nvGrpSpPr>
        <p:grpSpPr>
          <a:xfrm>
            <a:off x="4392401" y="962792"/>
            <a:ext cx="7535441" cy="3185323"/>
            <a:chOff x="493357" y="1120651"/>
            <a:chExt cx="7815538" cy="3303724"/>
          </a:xfrm>
        </p:grpSpPr>
        <p:sp>
          <p:nvSpPr>
            <p:cNvPr id="23" name="Oval 22">
              <a:extLst>
                <a:ext uri="{FF2B5EF4-FFF2-40B4-BE49-F238E27FC236}">
                  <a16:creationId xmlns:a16="http://schemas.microsoft.com/office/drawing/2014/main" id="{92CB37AA-200D-9860-9394-040AD391566B}"/>
                </a:ext>
                <a:ext uri="{C183D7F6-B498-43B3-948B-1728B52AA6E4}">
                  <adec:decorative xmlns:adec="http://schemas.microsoft.com/office/drawing/2017/decorative" val="1"/>
                </a:ext>
              </a:extLst>
            </p:cNvPr>
            <p:cNvSpPr/>
            <p:nvPr/>
          </p:nvSpPr>
          <p:spPr>
            <a:xfrm>
              <a:off x="493357" y="2995560"/>
              <a:ext cx="1428815" cy="1428815"/>
            </a:xfrm>
            <a:prstGeom prst="ellipse">
              <a:avLst/>
            </a:prstGeom>
            <a:pattFill prst="pct70">
              <a:fgClr>
                <a:srgbClr val="FFB000"/>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F979B5C0-CA46-91B7-00B8-3FA713AEA1DE}"/>
                </a:ext>
                <a:ext uri="{C183D7F6-B498-43B3-948B-1728B52AA6E4}">
                  <adec:decorative xmlns:adec="http://schemas.microsoft.com/office/drawing/2017/decorative" val="1"/>
                </a:ext>
              </a:extLst>
            </p:cNvPr>
            <p:cNvSpPr/>
            <p:nvPr/>
          </p:nvSpPr>
          <p:spPr>
            <a:xfrm>
              <a:off x="493357" y="1120651"/>
              <a:ext cx="1428814" cy="1428814"/>
            </a:xfrm>
            <a:prstGeom prst="ellipse">
              <a:avLst/>
            </a:prstGeom>
            <a:pattFill prst="pct70">
              <a:fgClr>
                <a:srgbClr val="16C1BF"/>
              </a:fgClr>
              <a:bgClr>
                <a:srgbClr val="1D193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D636451A-FF83-5B20-D6B5-3C5935B98D97}"/>
                </a:ext>
                <a:ext uri="{C183D7F6-B498-43B3-948B-1728B52AA6E4}">
                  <adec:decorative xmlns:adec="http://schemas.microsoft.com/office/drawing/2017/decorative" val="1"/>
                </a:ext>
              </a:extLst>
            </p:cNvPr>
            <p:cNvSpPr txBox="1"/>
            <p:nvPr/>
          </p:nvSpPr>
          <p:spPr>
            <a:xfrm>
              <a:off x="621957" y="1542670"/>
              <a:ext cx="1201783" cy="584775"/>
            </a:xfrm>
            <a:prstGeom prst="rect">
              <a:avLst/>
            </a:prstGeom>
            <a:noFill/>
          </p:spPr>
          <p:txBody>
            <a:bodyPr wrap="square">
              <a:spAutoFit/>
            </a:bodyPr>
            <a:lstStyle/>
            <a:p>
              <a:pPr algn="ctr"/>
              <a:r>
                <a:rPr lang="en-GB" sz="1600" b="1" dirty="0">
                  <a:solidFill>
                    <a:schemeClr val="bg1"/>
                  </a:solidFill>
                  <a:latin typeface="Arial" panose="020B0604020202020204" pitchFamily="34" charset="0"/>
                  <a:cs typeface="Arial" panose="020B0604020202020204" pitchFamily="34" charset="0"/>
                </a:rPr>
                <a:t>Client’s Needs</a:t>
              </a:r>
              <a:endParaRPr lang="en-GB" sz="1600" b="1" dirty="0">
                <a:solidFill>
                  <a:schemeClr val="bg1"/>
                </a:solidFill>
              </a:endParaRPr>
            </a:p>
          </p:txBody>
        </p:sp>
        <p:sp>
          <p:nvSpPr>
            <p:cNvPr id="26" name="TextBox 25">
              <a:extLst>
                <a:ext uri="{FF2B5EF4-FFF2-40B4-BE49-F238E27FC236}">
                  <a16:creationId xmlns:a16="http://schemas.microsoft.com/office/drawing/2014/main" id="{B0BBFA1F-7A74-DDE7-3B63-DF3957C9DEB0}"/>
                </a:ext>
                <a:ext uri="{C183D7F6-B498-43B3-948B-1728B52AA6E4}">
                  <adec:decorative xmlns:adec="http://schemas.microsoft.com/office/drawing/2017/decorative" val="1"/>
                </a:ext>
              </a:extLst>
            </p:cNvPr>
            <p:cNvSpPr txBox="1"/>
            <p:nvPr/>
          </p:nvSpPr>
          <p:spPr>
            <a:xfrm>
              <a:off x="500791" y="3252868"/>
              <a:ext cx="1403217" cy="830997"/>
            </a:xfrm>
            <a:prstGeom prst="rect">
              <a:avLst/>
            </a:prstGeom>
            <a:noFill/>
          </p:spPr>
          <p:txBody>
            <a:bodyPr wrap="square">
              <a:spAutoFit/>
            </a:bodyPr>
            <a:lstStyle/>
            <a:p>
              <a:pPr algn="ctr"/>
              <a:r>
                <a:rPr lang="en-GB" sz="1600" b="1" dirty="0">
                  <a:solidFill>
                    <a:srgbClr val="1D1934"/>
                  </a:solidFill>
                  <a:latin typeface="Arial" panose="020B0604020202020204" pitchFamily="34" charset="0"/>
                  <a:cs typeface="Arial" panose="020B0604020202020204" pitchFamily="34" charset="0"/>
                </a:rPr>
                <a:t>Delivery Company’s Capabilities</a:t>
              </a:r>
              <a:endParaRPr lang="en-GB" sz="1600" b="1" dirty="0">
                <a:solidFill>
                  <a:srgbClr val="1D1934"/>
                </a:solidFill>
              </a:endParaRPr>
            </a:p>
          </p:txBody>
        </p:sp>
        <p:sp>
          <p:nvSpPr>
            <p:cNvPr id="27" name="Round Diagonal Corner of Rectangle 26">
              <a:extLst>
                <a:ext uri="{FF2B5EF4-FFF2-40B4-BE49-F238E27FC236}">
                  <a16:creationId xmlns:a16="http://schemas.microsoft.com/office/drawing/2014/main" id="{81B12192-DFB8-3752-1F7C-80C1308898A7}"/>
                </a:ext>
                <a:ext uri="{C183D7F6-B498-43B3-948B-1728B52AA6E4}">
                  <adec:decorative xmlns:adec="http://schemas.microsoft.com/office/drawing/2017/decorative" val="1"/>
                </a:ext>
              </a:extLst>
            </p:cNvPr>
            <p:cNvSpPr/>
            <p:nvPr/>
          </p:nvSpPr>
          <p:spPr>
            <a:xfrm>
              <a:off x="2401813" y="1189462"/>
              <a:ext cx="1563970" cy="3234913"/>
            </a:xfrm>
            <a:prstGeom prst="round2DiagRect">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96E8CB67-60C7-42BA-77E5-E207359B5FFD}"/>
                </a:ext>
                <a:ext uri="{C183D7F6-B498-43B3-948B-1728B52AA6E4}">
                  <adec:decorative xmlns:adec="http://schemas.microsoft.com/office/drawing/2017/decorative" val="1"/>
                </a:ext>
              </a:extLst>
            </p:cNvPr>
            <p:cNvSpPr txBox="1"/>
            <p:nvPr/>
          </p:nvSpPr>
          <p:spPr>
            <a:xfrm>
              <a:off x="2401813" y="2339951"/>
              <a:ext cx="1563970" cy="646331"/>
            </a:xfrm>
            <a:prstGeom prst="rect">
              <a:avLst/>
            </a:prstGeom>
            <a:noFill/>
          </p:spPr>
          <p:txBody>
            <a:bodyPr wrap="square">
              <a:spAutoFit/>
            </a:bodyPr>
            <a:lstStyle/>
            <a:p>
              <a:pPr algn="ctr"/>
              <a:r>
                <a:rPr lang="en-GB" sz="1800" b="1" dirty="0">
                  <a:solidFill>
                    <a:srgbClr val="FFB000"/>
                  </a:solidFill>
                  <a:latin typeface="Arial" panose="020B0604020202020204" pitchFamily="34" charset="0"/>
                  <a:cs typeface="Arial" panose="020B0604020202020204" pitchFamily="34" charset="0"/>
                </a:rPr>
                <a:t>Situational Constraints</a:t>
              </a:r>
            </a:p>
          </p:txBody>
        </p:sp>
        <p:sp>
          <p:nvSpPr>
            <p:cNvPr id="30" name="Oval 29">
              <a:extLst>
                <a:ext uri="{FF2B5EF4-FFF2-40B4-BE49-F238E27FC236}">
                  <a16:creationId xmlns:a16="http://schemas.microsoft.com/office/drawing/2014/main" id="{4C99D81B-5C41-75C4-6839-E25465EB0011}"/>
                </a:ext>
                <a:ext uri="{C183D7F6-B498-43B3-948B-1728B52AA6E4}">
                  <adec:decorative xmlns:adec="http://schemas.microsoft.com/office/drawing/2017/decorative" val="1"/>
                </a:ext>
              </a:extLst>
            </p:cNvPr>
            <p:cNvSpPr/>
            <p:nvPr/>
          </p:nvSpPr>
          <p:spPr>
            <a:xfrm>
              <a:off x="4589662" y="1990311"/>
              <a:ext cx="1428815" cy="1428815"/>
            </a:xfrm>
            <a:prstGeom prst="ellipse">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4B8EA299-2F47-0DDC-F480-3967FBDE5970}"/>
                </a:ext>
                <a:ext uri="{C183D7F6-B498-43B3-948B-1728B52AA6E4}">
                  <adec:decorative xmlns:adec="http://schemas.microsoft.com/office/drawing/2017/decorative" val="1"/>
                </a:ext>
              </a:extLst>
            </p:cNvPr>
            <p:cNvSpPr txBox="1"/>
            <p:nvPr/>
          </p:nvSpPr>
          <p:spPr>
            <a:xfrm>
              <a:off x="4641700" y="2247619"/>
              <a:ext cx="1403217" cy="830997"/>
            </a:xfrm>
            <a:prstGeom prst="rect">
              <a:avLst/>
            </a:prstGeom>
            <a:noFill/>
          </p:spPr>
          <p:txBody>
            <a:bodyPr wrap="square">
              <a:spAutoFit/>
            </a:bodyPr>
            <a:lstStyle/>
            <a:p>
              <a:pPr algn="ctr"/>
              <a:r>
                <a:rPr lang="en-GB" sz="1600" b="1" dirty="0">
                  <a:solidFill>
                    <a:srgbClr val="1D1934"/>
                  </a:solidFill>
                  <a:latin typeface="Arial" panose="020B0604020202020204" pitchFamily="34" charset="0"/>
                  <a:cs typeface="Arial" panose="020B0604020202020204" pitchFamily="34" charset="0"/>
                </a:rPr>
                <a:t>Co-Developed Solutions</a:t>
              </a:r>
              <a:endParaRPr lang="en-GB" sz="1600" b="1" dirty="0">
                <a:solidFill>
                  <a:srgbClr val="1D1934"/>
                </a:solidFill>
              </a:endParaRPr>
            </a:p>
          </p:txBody>
        </p:sp>
        <p:sp>
          <p:nvSpPr>
            <p:cNvPr id="32" name="Oval 31">
              <a:extLst>
                <a:ext uri="{FF2B5EF4-FFF2-40B4-BE49-F238E27FC236}">
                  <a16:creationId xmlns:a16="http://schemas.microsoft.com/office/drawing/2014/main" id="{DBC4CC77-6EDD-F9CC-288C-6B2EA5F0DB25}"/>
                </a:ext>
                <a:ext uri="{C183D7F6-B498-43B3-948B-1728B52AA6E4}">
                  <adec:decorative xmlns:adec="http://schemas.microsoft.com/office/drawing/2017/decorative" val="1"/>
                </a:ext>
              </a:extLst>
            </p:cNvPr>
            <p:cNvSpPr/>
            <p:nvPr/>
          </p:nvSpPr>
          <p:spPr>
            <a:xfrm>
              <a:off x="6452494" y="1990312"/>
              <a:ext cx="1428814" cy="1428814"/>
            </a:xfrm>
            <a:prstGeom prst="ellipse">
              <a:avLst/>
            </a:prstGeom>
            <a:solidFill>
              <a:srgbClr val="16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26054871-DDF6-D640-FBCF-6900D5F94780}"/>
                </a:ext>
                <a:ext uri="{C183D7F6-B498-43B3-948B-1728B52AA6E4}">
                  <adec:decorative xmlns:adec="http://schemas.microsoft.com/office/drawing/2017/decorative" val="1"/>
                </a:ext>
              </a:extLst>
            </p:cNvPr>
            <p:cNvSpPr txBox="1"/>
            <p:nvPr/>
          </p:nvSpPr>
          <p:spPr>
            <a:xfrm>
              <a:off x="6573659" y="2412331"/>
              <a:ext cx="1201783" cy="584775"/>
            </a:xfrm>
            <a:prstGeom prst="rect">
              <a:avLst/>
            </a:prstGeom>
            <a:noFill/>
          </p:spPr>
          <p:txBody>
            <a:bodyPr wrap="square">
              <a:spAutoFit/>
            </a:bodyPr>
            <a:lstStyle/>
            <a:p>
              <a:pPr algn="ctr"/>
              <a:r>
                <a:rPr lang="en-GB" sz="1600" b="1" dirty="0">
                  <a:solidFill>
                    <a:srgbClr val="1D1934"/>
                  </a:solidFill>
                  <a:latin typeface="Arial" panose="020B0604020202020204" pitchFamily="34" charset="0"/>
                  <a:cs typeface="Arial" panose="020B0604020202020204" pitchFamily="34" charset="0"/>
                </a:rPr>
                <a:t>Adaptive Execution</a:t>
              </a:r>
              <a:endParaRPr lang="en-GB" sz="1600" b="1" dirty="0">
                <a:solidFill>
                  <a:srgbClr val="1D1934"/>
                </a:solidFill>
              </a:endParaRPr>
            </a:p>
          </p:txBody>
        </p:sp>
        <p:sp>
          <p:nvSpPr>
            <p:cNvPr id="34" name="Right Arrow 33">
              <a:extLst>
                <a:ext uri="{FF2B5EF4-FFF2-40B4-BE49-F238E27FC236}">
                  <a16:creationId xmlns:a16="http://schemas.microsoft.com/office/drawing/2014/main" id="{B752DCDD-76BB-3A47-BA69-E90E4DDF4E4E}"/>
                </a:ext>
                <a:ext uri="{C183D7F6-B498-43B3-948B-1728B52AA6E4}">
                  <adec:decorative xmlns:adec="http://schemas.microsoft.com/office/drawing/2017/decorative" val="1"/>
                </a:ext>
              </a:extLst>
            </p:cNvPr>
            <p:cNvSpPr/>
            <p:nvPr/>
          </p:nvSpPr>
          <p:spPr>
            <a:xfrm>
              <a:off x="1945692" y="1745595"/>
              <a:ext cx="371707" cy="260196"/>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ight Arrow 34">
              <a:extLst>
                <a:ext uri="{FF2B5EF4-FFF2-40B4-BE49-F238E27FC236}">
                  <a16:creationId xmlns:a16="http://schemas.microsoft.com/office/drawing/2014/main" id="{3813BFCA-2906-4B68-262C-BD54F08A3EE2}"/>
                </a:ext>
                <a:ext uri="{C183D7F6-B498-43B3-948B-1728B52AA6E4}">
                  <adec:decorative xmlns:adec="http://schemas.microsoft.com/office/drawing/2017/decorative" val="1"/>
                </a:ext>
              </a:extLst>
            </p:cNvPr>
            <p:cNvSpPr/>
            <p:nvPr/>
          </p:nvSpPr>
          <p:spPr>
            <a:xfrm>
              <a:off x="1945692" y="3576140"/>
              <a:ext cx="371707" cy="260196"/>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ight Arrow 35">
              <a:extLst>
                <a:ext uri="{FF2B5EF4-FFF2-40B4-BE49-F238E27FC236}">
                  <a16:creationId xmlns:a16="http://schemas.microsoft.com/office/drawing/2014/main" id="{E4674A79-34FB-0501-B5FF-355B0382C734}"/>
                </a:ext>
                <a:ext uri="{C183D7F6-B498-43B3-948B-1728B52AA6E4}">
                  <adec:decorative xmlns:adec="http://schemas.microsoft.com/office/drawing/2017/decorative" val="1"/>
                </a:ext>
              </a:extLst>
            </p:cNvPr>
            <p:cNvSpPr/>
            <p:nvPr/>
          </p:nvSpPr>
          <p:spPr>
            <a:xfrm rot="5400000">
              <a:off x="906896" y="2645856"/>
              <a:ext cx="371707" cy="260196"/>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ight Arrow 36">
              <a:extLst>
                <a:ext uri="{FF2B5EF4-FFF2-40B4-BE49-F238E27FC236}">
                  <a16:creationId xmlns:a16="http://schemas.microsoft.com/office/drawing/2014/main" id="{072B4BE0-E476-5510-15A3-733A840B7763}"/>
                </a:ext>
                <a:ext uri="{C183D7F6-B498-43B3-948B-1728B52AA6E4}">
                  <adec:decorative xmlns:adec="http://schemas.microsoft.com/office/drawing/2017/decorative" val="1"/>
                </a:ext>
              </a:extLst>
            </p:cNvPr>
            <p:cNvSpPr/>
            <p:nvPr/>
          </p:nvSpPr>
          <p:spPr>
            <a:xfrm rot="16200000">
              <a:off x="1144575" y="2627121"/>
              <a:ext cx="371707" cy="260196"/>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ight Arrow 37">
              <a:extLst>
                <a:ext uri="{FF2B5EF4-FFF2-40B4-BE49-F238E27FC236}">
                  <a16:creationId xmlns:a16="http://schemas.microsoft.com/office/drawing/2014/main" id="{B8FFDDDA-D521-8CE9-8070-D0394B427951}"/>
                </a:ext>
                <a:ext uri="{C183D7F6-B498-43B3-948B-1728B52AA6E4}">
                  <adec:decorative xmlns:adec="http://schemas.microsoft.com/office/drawing/2017/decorative" val="1"/>
                </a:ext>
              </a:extLst>
            </p:cNvPr>
            <p:cNvSpPr/>
            <p:nvPr/>
          </p:nvSpPr>
          <p:spPr>
            <a:xfrm>
              <a:off x="4018895" y="2574621"/>
              <a:ext cx="509505" cy="260196"/>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ight Arrow 38">
              <a:extLst>
                <a:ext uri="{FF2B5EF4-FFF2-40B4-BE49-F238E27FC236}">
                  <a16:creationId xmlns:a16="http://schemas.microsoft.com/office/drawing/2014/main" id="{E15545A5-2AD6-A1D7-ABEF-0E4F587AA088}"/>
                </a:ext>
                <a:ext uri="{C183D7F6-B498-43B3-948B-1728B52AA6E4}">
                  <adec:decorative xmlns:adec="http://schemas.microsoft.com/office/drawing/2017/decorative" val="1"/>
                </a:ext>
              </a:extLst>
            </p:cNvPr>
            <p:cNvSpPr/>
            <p:nvPr/>
          </p:nvSpPr>
          <p:spPr>
            <a:xfrm>
              <a:off x="5905458" y="2571365"/>
              <a:ext cx="509505" cy="260196"/>
            </a:xfrm>
            <a:prstGeom prst="rightArrow">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ight Arrow 39">
              <a:extLst>
                <a:ext uri="{FF2B5EF4-FFF2-40B4-BE49-F238E27FC236}">
                  <a16:creationId xmlns:a16="http://schemas.microsoft.com/office/drawing/2014/main" id="{285EFAA4-6567-C03F-1942-F9863BA790E6}"/>
                </a:ext>
                <a:ext uri="{C183D7F6-B498-43B3-948B-1728B52AA6E4}">
                  <adec:decorative xmlns:adec="http://schemas.microsoft.com/office/drawing/2017/decorative" val="1"/>
                </a:ext>
              </a:extLst>
            </p:cNvPr>
            <p:cNvSpPr/>
            <p:nvPr/>
          </p:nvSpPr>
          <p:spPr>
            <a:xfrm>
              <a:off x="7799390" y="2571365"/>
              <a:ext cx="509505" cy="260196"/>
            </a:xfrm>
            <a:prstGeom prst="rightArrow">
              <a:avLst/>
            </a:prstGeom>
            <a:solidFill>
              <a:srgbClr val="16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116155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0827D5-0A57-56AD-1645-A1A618375042}"/>
              </a:ext>
            </a:extLst>
          </p:cNvPr>
          <p:cNvSpPr txBox="1">
            <a:spLocks noGrp="1"/>
          </p:cNvSpPr>
          <p:nvPr>
            <p:ph type="title" idx="4294967295"/>
          </p:nvPr>
        </p:nvSpPr>
        <p:spPr>
          <a:xfrm>
            <a:off x="622847" y="1334606"/>
            <a:ext cx="745755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B000"/>
                </a:solidFill>
                <a:effectLst/>
                <a:uLnTx/>
                <a:uFillTx/>
                <a:latin typeface="Arial" panose="020B0604020202020204" pitchFamily="34" charset="0"/>
                <a:ea typeface="+mn-ea"/>
                <a:cs typeface="Arial" panose="020B0604020202020204" pitchFamily="34" charset="0"/>
              </a:rPr>
              <a:t>Type</a:t>
            </a:r>
            <a:r>
              <a:rPr kumimoji="0" lang="en-GB" sz="2400" b="1" i="0" u="none" strike="noStrike" kern="1200" cap="none" spc="0" normalizeH="0" baseline="0" noProof="0" dirty="0">
                <a:ln>
                  <a:noFill/>
                </a:ln>
                <a:solidFill>
                  <a:srgbClr val="1D1934"/>
                </a:solidFill>
                <a:effectLst/>
                <a:uLnTx/>
                <a:uFillTx/>
                <a:latin typeface="Arial" panose="020B0604020202020204" pitchFamily="34" charset="0"/>
                <a:ea typeface="+mn-ea"/>
                <a:cs typeface="Arial" panose="020B0604020202020204" pitchFamily="34" charset="0"/>
              </a:rPr>
              <a:t> </a:t>
            </a:r>
            <a:r>
              <a:rPr kumimoji="0" lang="en-GB" sz="2800" b="1" i="0" u="none" strike="noStrike" kern="1200" cap="none" spc="0" normalizeH="0" baseline="0" noProof="0" dirty="0">
                <a:ln>
                  <a:noFill/>
                </a:ln>
                <a:solidFill>
                  <a:srgbClr val="FFB000"/>
                </a:solidFill>
                <a:effectLst/>
                <a:uLnTx/>
                <a:uFillTx/>
                <a:latin typeface="Arial" panose="020B0604020202020204" pitchFamily="34" charset="0"/>
                <a:ea typeface="+mn-ea"/>
                <a:cs typeface="Arial" panose="020B0604020202020204" pitchFamily="34" charset="0"/>
              </a:rPr>
              <a:t>4 Operations Excellence in Practice</a:t>
            </a:r>
          </a:p>
        </p:txBody>
      </p:sp>
      <p:grpSp>
        <p:nvGrpSpPr>
          <p:cNvPr id="4" name="Group 3" descr="Diagram showing the different activities type 4 businesses carry out.&#10;&#10;Searching for needs and ideas.&#10;Exploring feasibility and potential advantages.&#10;Committing to develop a new product / service&#10;Realising the intention by product development.&#10;Optimising innovation through marketing and updates.  ">
            <a:extLst>
              <a:ext uri="{FF2B5EF4-FFF2-40B4-BE49-F238E27FC236}">
                <a16:creationId xmlns:a16="http://schemas.microsoft.com/office/drawing/2014/main" id="{59659328-E30A-C31D-6632-3CEC1DEC6021}"/>
              </a:ext>
            </a:extLst>
          </p:cNvPr>
          <p:cNvGrpSpPr/>
          <p:nvPr/>
        </p:nvGrpSpPr>
        <p:grpSpPr>
          <a:xfrm>
            <a:off x="727131" y="2230335"/>
            <a:ext cx="9967650" cy="1750365"/>
            <a:chOff x="765509" y="1985738"/>
            <a:chExt cx="9967650" cy="1750365"/>
          </a:xfrm>
        </p:grpSpPr>
        <p:sp>
          <p:nvSpPr>
            <p:cNvPr id="5" name="Right Arrow Callout 4">
              <a:extLst>
                <a:ext uri="{FF2B5EF4-FFF2-40B4-BE49-F238E27FC236}">
                  <a16:creationId xmlns:a16="http://schemas.microsoft.com/office/drawing/2014/main" id="{212AA1B8-19D2-7662-FBCC-B70E0803ADAE}"/>
                </a:ext>
                <a:ext uri="{C183D7F6-B498-43B3-948B-1728B52AA6E4}">
                  <adec:decorative xmlns:adec="http://schemas.microsoft.com/office/drawing/2017/decorative" val="1"/>
                </a:ext>
              </a:extLst>
            </p:cNvPr>
            <p:cNvSpPr/>
            <p:nvPr/>
          </p:nvSpPr>
          <p:spPr>
            <a:xfrm>
              <a:off x="765509" y="1985738"/>
              <a:ext cx="1951473" cy="1750365"/>
            </a:xfrm>
            <a:prstGeom prst="rightArrowCallout">
              <a:avLst>
                <a:gd name="adj1" fmla="val 23167"/>
                <a:gd name="adj2" fmla="val 25000"/>
                <a:gd name="adj3" fmla="val 25000"/>
                <a:gd name="adj4" fmla="val 77681"/>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B000"/>
                  </a:solidFill>
                  <a:latin typeface="Arial" panose="020B0604020202020204" pitchFamily="34" charset="0"/>
                  <a:cs typeface="Arial" panose="020B0604020202020204" pitchFamily="34" charset="0"/>
                </a:rPr>
                <a:t>Searching</a:t>
              </a:r>
            </a:p>
            <a:p>
              <a:pPr algn="ctr"/>
              <a:r>
                <a:rPr lang="en-GB" dirty="0">
                  <a:solidFill>
                    <a:srgbClr val="FFB000"/>
                  </a:solidFill>
                  <a:latin typeface="Arial" panose="020B0604020202020204" pitchFamily="34" charset="0"/>
                  <a:cs typeface="Arial" panose="020B0604020202020204" pitchFamily="34" charset="0"/>
                </a:rPr>
                <a:t>for needs and ideas</a:t>
              </a:r>
            </a:p>
          </p:txBody>
        </p:sp>
        <p:sp>
          <p:nvSpPr>
            <p:cNvPr id="6" name="Right Arrow Callout 5">
              <a:extLst>
                <a:ext uri="{FF2B5EF4-FFF2-40B4-BE49-F238E27FC236}">
                  <a16:creationId xmlns:a16="http://schemas.microsoft.com/office/drawing/2014/main" id="{D0A6F6D1-CAB9-6605-A77F-0EE898883FB0}"/>
                </a:ext>
                <a:ext uri="{C183D7F6-B498-43B3-948B-1728B52AA6E4}">
                  <adec:decorative xmlns:adec="http://schemas.microsoft.com/office/drawing/2017/decorative" val="1"/>
                </a:ext>
              </a:extLst>
            </p:cNvPr>
            <p:cNvSpPr/>
            <p:nvPr/>
          </p:nvSpPr>
          <p:spPr>
            <a:xfrm>
              <a:off x="4803642" y="1985738"/>
              <a:ext cx="2042432" cy="1750365"/>
            </a:xfrm>
            <a:prstGeom prst="rightArrowCallout">
              <a:avLst>
                <a:gd name="adj1" fmla="val 25000"/>
                <a:gd name="adj2" fmla="val 25000"/>
                <a:gd name="adj3" fmla="val 25000"/>
                <a:gd name="adj4" fmla="val 78802"/>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B000"/>
                  </a:solidFill>
                  <a:latin typeface="Arial" panose="020B0604020202020204" pitchFamily="34" charset="0"/>
                  <a:cs typeface="Arial" panose="020B0604020202020204" pitchFamily="34" charset="0"/>
                </a:rPr>
                <a:t>Committing</a:t>
              </a:r>
              <a:r>
                <a:rPr lang="en-GB" dirty="0">
                  <a:solidFill>
                    <a:srgbClr val="FFB000"/>
                  </a:solidFill>
                  <a:latin typeface="Arial" panose="020B0604020202020204" pitchFamily="34" charset="0"/>
                  <a:cs typeface="Arial" panose="020B0604020202020204" pitchFamily="34" charset="0"/>
                </a:rPr>
                <a:t> </a:t>
              </a:r>
            </a:p>
            <a:p>
              <a:pPr algn="ctr"/>
              <a:r>
                <a:rPr lang="en-GB" dirty="0">
                  <a:solidFill>
                    <a:srgbClr val="FFB000"/>
                  </a:solidFill>
                  <a:latin typeface="Arial" panose="020B0604020202020204" pitchFamily="34" charset="0"/>
                  <a:cs typeface="Arial" panose="020B0604020202020204" pitchFamily="34" charset="0"/>
                </a:rPr>
                <a:t>to develop a new product / service</a:t>
              </a:r>
            </a:p>
          </p:txBody>
        </p:sp>
        <p:sp>
          <p:nvSpPr>
            <p:cNvPr id="7" name="Right Arrow Callout 6">
              <a:extLst>
                <a:ext uri="{FF2B5EF4-FFF2-40B4-BE49-F238E27FC236}">
                  <a16:creationId xmlns:a16="http://schemas.microsoft.com/office/drawing/2014/main" id="{6FD4874E-F059-A808-3E4D-C9473B1E8076}"/>
                </a:ext>
                <a:ext uri="{C183D7F6-B498-43B3-948B-1728B52AA6E4}">
                  <adec:decorative xmlns:adec="http://schemas.microsoft.com/office/drawing/2017/decorative" val="1"/>
                </a:ext>
              </a:extLst>
            </p:cNvPr>
            <p:cNvSpPr/>
            <p:nvPr/>
          </p:nvSpPr>
          <p:spPr>
            <a:xfrm>
              <a:off x="2780528" y="1985738"/>
              <a:ext cx="1955786" cy="1742232"/>
            </a:xfrm>
            <a:prstGeom prst="rightArrowCallout">
              <a:avLst>
                <a:gd name="adj1" fmla="val 25000"/>
                <a:gd name="adj2" fmla="val 25000"/>
                <a:gd name="adj3" fmla="val 25000"/>
                <a:gd name="adj4" fmla="val 77730"/>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B000"/>
                  </a:solidFill>
                  <a:latin typeface="Arial" panose="020B0604020202020204" pitchFamily="34" charset="0"/>
                  <a:cs typeface="Arial" panose="020B0604020202020204" pitchFamily="34" charset="0"/>
                </a:rPr>
                <a:t>Exploring</a:t>
              </a:r>
              <a:r>
                <a:rPr lang="en-GB" dirty="0">
                  <a:solidFill>
                    <a:srgbClr val="FFB000"/>
                  </a:solidFill>
                  <a:latin typeface="Arial" panose="020B0604020202020204" pitchFamily="34" charset="0"/>
                  <a:cs typeface="Arial" panose="020B0604020202020204" pitchFamily="34" charset="0"/>
                </a:rPr>
                <a:t> feasibility and potential advantages</a:t>
              </a:r>
            </a:p>
          </p:txBody>
        </p:sp>
        <p:sp>
          <p:nvSpPr>
            <p:cNvPr id="8" name="Right Arrow Callout 7">
              <a:extLst>
                <a:ext uri="{FF2B5EF4-FFF2-40B4-BE49-F238E27FC236}">
                  <a16:creationId xmlns:a16="http://schemas.microsoft.com/office/drawing/2014/main" id="{F2217C17-8CFC-3CC2-CD1B-40F9DA31C304}"/>
                </a:ext>
                <a:ext uri="{C183D7F6-B498-43B3-948B-1728B52AA6E4}">
                  <adec:decorative xmlns:adec="http://schemas.microsoft.com/office/drawing/2017/decorative" val="1"/>
                </a:ext>
              </a:extLst>
            </p:cNvPr>
            <p:cNvSpPr/>
            <p:nvPr/>
          </p:nvSpPr>
          <p:spPr>
            <a:xfrm>
              <a:off x="6940027" y="1985738"/>
              <a:ext cx="2160233" cy="1750365"/>
            </a:xfrm>
            <a:prstGeom prst="rightArrowCallout">
              <a:avLst>
                <a:gd name="adj1" fmla="val 25000"/>
                <a:gd name="adj2" fmla="val 25000"/>
                <a:gd name="adj3" fmla="val 25000"/>
                <a:gd name="adj4" fmla="val 79314"/>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rgbClr val="FFB000"/>
                  </a:solidFill>
                  <a:latin typeface="Arial" panose="020B0604020202020204" pitchFamily="34" charset="0"/>
                  <a:cs typeface="Arial" panose="020B0604020202020204" pitchFamily="34" charset="0"/>
                </a:rPr>
                <a:t>Realising </a:t>
              </a:r>
            </a:p>
            <a:p>
              <a:pPr algn="ctr"/>
              <a:r>
                <a:rPr lang="en-GB" dirty="0">
                  <a:solidFill>
                    <a:srgbClr val="FFB000"/>
                  </a:solidFill>
                  <a:latin typeface="Arial"/>
                  <a:cs typeface="Arial"/>
                </a:rPr>
                <a:t>the intention by product development </a:t>
              </a:r>
              <a:endParaRPr lang="en-GB" dirty="0">
                <a:solidFill>
                  <a:srgbClr val="FFB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5551D25-EFE6-40BC-9D23-3FA4CE120B6F}"/>
                </a:ext>
                <a:ext uri="{C183D7F6-B498-43B3-948B-1728B52AA6E4}">
                  <adec:decorative xmlns:adec="http://schemas.microsoft.com/office/drawing/2017/decorative" val="1"/>
                </a:ext>
              </a:extLst>
            </p:cNvPr>
            <p:cNvSpPr/>
            <p:nvPr/>
          </p:nvSpPr>
          <p:spPr>
            <a:xfrm>
              <a:off x="9100261" y="1985738"/>
              <a:ext cx="1632898" cy="1750364"/>
            </a:xfrm>
            <a:prstGeom prst="rect">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B000"/>
                  </a:solidFill>
                  <a:latin typeface="Arial" panose="020B0604020202020204" pitchFamily="34" charset="0"/>
                  <a:cs typeface="Arial" panose="020B0604020202020204" pitchFamily="34" charset="0"/>
                </a:rPr>
                <a:t>Optimising</a:t>
              </a:r>
            </a:p>
            <a:p>
              <a:pPr algn="ctr"/>
              <a:r>
                <a:rPr lang="en-GB" dirty="0">
                  <a:solidFill>
                    <a:srgbClr val="FFB000"/>
                  </a:solidFill>
                  <a:latin typeface="Arial" panose="020B0604020202020204" pitchFamily="34" charset="0"/>
                  <a:cs typeface="Arial" panose="020B0604020202020204" pitchFamily="34" charset="0"/>
                </a:rPr>
                <a:t>innovation through marketing and upgrades</a:t>
              </a:r>
            </a:p>
          </p:txBody>
        </p:sp>
      </p:grpSp>
      <p:sp>
        <p:nvSpPr>
          <p:cNvPr id="2" name="TextBox 1">
            <a:extLst>
              <a:ext uri="{FF2B5EF4-FFF2-40B4-BE49-F238E27FC236}">
                <a16:creationId xmlns:a16="http://schemas.microsoft.com/office/drawing/2014/main" id="{730B38CB-0B99-9033-8601-65BFC63E29B1}"/>
              </a:ext>
            </a:extLst>
          </p:cNvPr>
          <p:cNvSpPr txBox="1"/>
          <p:nvPr/>
        </p:nvSpPr>
        <p:spPr>
          <a:xfrm>
            <a:off x="727131" y="4194366"/>
            <a:ext cx="10484208" cy="2031325"/>
          </a:xfrm>
          <a:prstGeom prst="rect">
            <a:avLst/>
          </a:prstGeom>
          <a:noFill/>
        </p:spPr>
        <p:txBody>
          <a:bodyPr wrap="square" rtlCol="0">
            <a:spAutoFit/>
          </a:bodyPr>
          <a:lstStyle/>
          <a:p>
            <a:r>
              <a:rPr lang="en-GB" b="1" dirty="0">
                <a:solidFill>
                  <a:srgbClr val="FFB000"/>
                </a:solidFill>
                <a:latin typeface="Arial" panose="020B0604020202020204" pitchFamily="34" charset="0"/>
                <a:cs typeface="Arial" panose="020B0604020202020204" pitchFamily="34" charset="0"/>
              </a:rPr>
              <a:t>Companies with Type 4 Operations Excellence can say:</a:t>
            </a:r>
          </a:p>
          <a:p>
            <a:pPr marL="205200" indent="-205200">
              <a:buFont typeface="Arial" panose="020B0604020202020204" pitchFamily="34" charset="0"/>
              <a:buChar char="•"/>
            </a:pPr>
            <a:r>
              <a:rPr lang="en-GB" dirty="0">
                <a:latin typeface="Arial" panose="020B0604020202020204" pitchFamily="34" charset="0"/>
                <a:cs typeface="Arial" panose="020B0604020202020204" pitchFamily="34" charset="0"/>
              </a:rPr>
              <a:t>“We have found a need for something new that we can provide.”</a:t>
            </a:r>
          </a:p>
          <a:p>
            <a:pPr marL="205200" indent="-205200">
              <a:buFont typeface="Arial" panose="020B0604020202020204" pitchFamily="34" charset="0"/>
              <a:buChar char="•"/>
            </a:pPr>
            <a:r>
              <a:rPr lang="en-GB" dirty="0">
                <a:latin typeface="Arial" panose="020B0604020202020204" pitchFamily="34" charset="0"/>
                <a:cs typeface="Arial" panose="020B0604020202020204" pitchFamily="34" charset="0"/>
              </a:rPr>
              <a:t>“We have strong research and development capabilities.”</a:t>
            </a:r>
          </a:p>
          <a:p>
            <a:pPr marL="205200" indent="-205200">
              <a:buFont typeface="Arial" panose="020B0604020202020204" pitchFamily="34" charset="0"/>
              <a:buChar char="•"/>
            </a:pPr>
            <a:r>
              <a:rPr lang="en-GB" dirty="0">
                <a:latin typeface="Arial" panose="020B0604020202020204" pitchFamily="34" charset="0"/>
                <a:cs typeface="Arial" panose="020B0604020202020204" pitchFamily="34" charset="0"/>
              </a:rPr>
              <a:t>“Sufficient funding for development costs is available.”</a:t>
            </a:r>
          </a:p>
          <a:p>
            <a:pPr marL="205200" indent="-205200">
              <a:buFont typeface="Arial" panose="020B0604020202020204" pitchFamily="34" charset="0"/>
              <a:buChar char="•"/>
            </a:pPr>
            <a:r>
              <a:rPr lang="en-GB" dirty="0">
                <a:latin typeface="Arial" panose="020B0604020202020204" pitchFamily="34" charset="0"/>
                <a:cs typeface="Arial" panose="020B0604020202020204" pitchFamily="34" charset="0"/>
              </a:rPr>
              <a:t>“We can protect the intellectual property in our innovation.”</a:t>
            </a:r>
          </a:p>
          <a:p>
            <a:pPr marL="205200" indent="-205200">
              <a:buFont typeface="Arial" panose="020B0604020202020204" pitchFamily="34" charset="0"/>
              <a:buChar char="•"/>
            </a:pPr>
            <a:r>
              <a:rPr lang="en-GB" dirty="0">
                <a:latin typeface="Arial" panose="020B0604020202020204" pitchFamily="34" charset="0"/>
                <a:cs typeface="Arial" panose="020B0604020202020204" pitchFamily="34" charset="0"/>
              </a:rPr>
              <a:t>“We use ‘lean-start-up’ thinking and work closely with users.”</a:t>
            </a:r>
          </a:p>
          <a:p>
            <a:pPr marL="205200" indent="-205200">
              <a:buFont typeface="Arial" panose="020B0604020202020204" pitchFamily="34" charset="0"/>
              <a:buChar char="•"/>
            </a:pPr>
            <a:r>
              <a:rPr lang="en-GB" dirty="0">
                <a:latin typeface="Arial" panose="020B0604020202020204" pitchFamily="34" charset="0"/>
                <a:cs typeface="Arial" panose="020B0604020202020204" pitchFamily="34" charset="0"/>
              </a:rPr>
              <a:t>“Our leaders support innovation through each of the five stages shown above.”</a:t>
            </a:r>
          </a:p>
        </p:txBody>
      </p:sp>
    </p:spTree>
    <p:extLst>
      <p:ext uri="{BB962C8B-B14F-4D97-AF65-F5344CB8AC3E}">
        <p14:creationId xmlns:p14="http://schemas.microsoft.com/office/powerpoint/2010/main" val="3759992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fficid ea sunditias ab ipid estio vollupt atibus dolorerferum qui dolore sedit esequi voloreped mi, sanisqu aerorerest…">
            <a:extLst>
              <a:ext uri="{FF2B5EF4-FFF2-40B4-BE49-F238E27FC236}">
                <a16:creationId xmlns:a16="http://schemas.microsoft.com/office/drawing/2014/main" id="{C4C7F9AB-9F0F-4359-A308-F5169817B890}"/>
              </a:ext>
            </a:extLst>
          </p:cNvPr>
          <p:cNvSpPr txBox="1"/>
          <p:nvPr/>
        </p:nvSpPr>
        <p:spPr>
          <a:xfrm>
            <a:off x="7258405" y="2354175"/>
            <a:ext cx="4481589" cy="38643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fontScale="32500" lnSpcReduction="20000"/>
          </a:bodyPr>
          <a:lstStyle/>
          <a:p>
            <a:pPr marL="180000" indent="-156600">
              <a:lnSpc>
                <a:spcPct val="120000"/>
              </a:lnSpc>
              <a:spcBef>
                <a:spcPts val="750"/>
              </a:spcBef>
              <a:buClr>
                <a:srgbClr val="FFB000"/>
              </a:buClr>
              <a:buSzPct val="100000"/>
              <a:buFont typeface="Arial" panose="020B0604020202020204" pitchFamily="34" charset="0"/>
              <a:buChar char="•"/>
              <a:defRPr sz="4000" b="0">
                <a:solidFill>
                  <a:srgbClr val="8A418F"/>
                </a:solidFill>
              </a:defRPr>
            </a:pPr>
            <a:r>
              <a:rPr lang="en-US" i="1">
                <a:solidFill>
                  <a:srgbClr val="1D1934"/>
                </a:solidFill>
                <a:latin typeface="Arial" panose="020B0604020202020204" pitchFamily="34" charset="0"/>
                <a:cs typeface="Arial" panose="020B0604020202020204" pitchFamily="34" charset="0"/>
              </a:rPr>
              <a:t>Creating </a:t>
            </a:r>
            <a:r>
              <a:rPr lang="en-US" b="1" i="1">
                <a:solidFill>
                  <a:srgbClr val="1D1934"/>
                </a:solidFill>
                <a:latin typeface="Arial" panose="020B0604020202020204" pitchFamily="34" charset="0"/>
                <a:cs typeface="Arial" panose="020B0604020202020204" pitchFamily="34" charset="0"/>
              </a:rPr>
              <a:t>VALUE</a:t>
            </a:r>
            <a:r>
              <a:rPr lang="en-US" i="1">
                <a:solidFill>
                  <a:srgbClr val="1D1934"/>
                </a:solidFill>
                <a:latin typeface="Arial" panose="020B0604020202020204" pitchFamily="34" charset="0"/>
                <a:cs typeface="Arial" panose="020B0604020202020204" pitchFamily="34" charset="0"/>
              </a:rPr>
              <a:t>  (in the form of products and services) </a:t>
            </a:r>
            <a:r>
              <a:rPr lang="en-US">
                <a:solidFill>
                  <a:srgbClr val="1D1934"/>
                </a:solidFill>
                <a:latin typeface="Arial" panose="020B0604020202020204" pitchFamily="34" charset="0"/>
                <a:cs typeface="Arial" panose="020B0604020202020204" pitchFamily="34" charset="0"/>
              </a:rPr>
              <a:t>and its </a:t>
            </a:r>
            <a:r>
              <a:rPr lang="en-US" i="1">
                <a:solidFill>
                  <a:srgbClr val="1D1934"/>
                </a:solidFill>
                <a:latin typeface="Arial" panose="020B0604020202020204" pitchFamily="34" charset="0"/>
                <a:cs typeface="Arial" panose="020B0604020202020204" pitchFamily="34" charset="0"/>
              </a:rPr>
              <a:t>Delivery (flow) </a:t>
            </a:r>
            <a:r>
              <a:rPr lang="en-US">
                <a:solidFill>
                  <a:srgbClr val="1D1934"/>
                </a:solidFill>
                <a:latin typeface="Arial" panose="020B0604020202020204" pitchFamily="34" charset="0"/>
                <a:cs typeface="Arial" panose="020B0604020202020204" pitchFamily="34" charset="0"/>
              </a:rPr>
              <a:t>to </a:t>
            </a:r>
            <a:r>
              <a:rPr lang="en-US" i="1">
                <a:solidFill>
                  <a:srgbClr val="1D1934"/>
                </a:solidFill>
                <a:latin typeface="Arial" panose="020B0604020202020204" pitchFamily="34" charset="0"/>
                <a:cs typeface="Arial" panose="020B0604020202020204" pitchFamily="34" charset="0"/>
              </a:rPr>
              <a:t>Customer by:</a:t>
            </a:r>
          </a:p>
          <a:p>
            <a:pPr marL="180000" indent="-156600">
              <a:lnSpc>
                <a:spcPct val="120000"/>
              </a:lnSpc>
              <a:spcBef>
                <a:spcPts val="750"/>
              </a:spcBef>
              <a:buClr>
                <a:srgbClr val="FFB000"/>
              </a:buClr>
              <a:buSzPct val="100000"/>
              <a:buFont typeface="Arial" panose="020B0604020202020204" pitchFamily="34" charset="0"/>
              <a:buChar char="•"/>
              <a:defRPr sz="4000" b="0">
                <a:solidFill>
                  <a:srgbClr val="8A418F"/>
                </a:solidFill>
              </a:defRPr>
            </a:pPr>
            <a:r>
              <a:rPr lang="en-US" b="1" i="1">
                <a:solidFill>
                  <a:srgbClr val="1D1934"/>
                </a:solidFill>
                <a:latin typeface="Arial" panose="020B0604020202020204" pitchFamily="34" charset="0"/>
                <a:cs typeface="Arial" panose="020B0604020202020204" pitchFamily="34" charset="0"/>
              </a:rPr>
              <a:t>DESIGN</a:t>
            </a:r>
            <a:r>
              <a:rPr lang="en-US" i="1">
                <a:solidFill>
                  <a:srgbClr val="1D1934"/>
                </a:solidFill>
                <a:latin typeface="Arial" panose="020B0604020202020204" pitchFamily="34" charset="0"/>
                <a:cs typeface="Arial" panose="020B0604020202020204" pitchFamily="34" charset="0"/>
              </a:rPr>
              <a:t> products, services and experiences</a:t>
            </a:r>
          </a:p>
          <a:p>
            <a:pPr marL="180000" indent="-156600">
              <a:lnSpc>
                <a:spcPct val="120000"/>
              </a:lnSpc>
              <a:spcBef>
                <a:spcPts val="750"/>
              </a:spcBef>
              <a:buClr>
                <a:srgbClr val="FFB000"/>
              </a:buClr>
              <a:buSzPct val="100000"/>
              <a:buFont typeface="Arial" panose="020B0604020202020204" pitchFamily="34" charset="0"/>
              <a:buChar char="•"/>
              <a:defRPr sz="4000" b="0">
                <a:solidFill>
                  <a:srgbClr val="8A418F"/>
                </a:solidFill>
              </a:defRPr>
            </a:pPr>
            <a:r>
              <a:rPr lang="en-US" b="1" i="1">
                <a:solidFill>
                  <a:srgbClr val="1D1934"/>
                </a:solidFill>
                <a:latin typeface="Arial" panose="020B0604020202020204" pitchFamily="34" charset="0"/>
                <a:cs typeface="Arial" panose="020B0604020202020204" pitchFamily="34" charset="0"/>
              </a:rPr>
              <a:t>DESIGN</a:t>
            </a:r>
            <a:r>
              <a:rPr lang="en-US" i="1">
                <a:solidFill>
                  <a:srgbClr val="1D1934"/>
                </a:solidFill>
                <a:latin typeface="Arial" panose="020B0604020202020204" pitchFamily="34" charset="0"/>
                <a:cs typeface="Arial" panose="020B0604020202020204" pitchFamily="34" charset="0"/>
              </a:rPr>
              <a:t> processes, layouts, facilities and  supply networks to deliver products, services and experiences </a:t>
            </a:r>
          </a:p>
          <a:p>
            <a:pPr marL="180000" indent="-156600">
              <a:lnSpc>
                <a:spcPct val="120000"/>
              </a:lnSpc>
              <a:spcBef>
                <a:spcPts val="750"/>
              </a:spcBef>
              <a:buClr>
                <a:srgbClr val="FFB000"/>
              </a:buClr>
              <a:buSzPct val="100000"/>
              <a:buFont typeface="Arial" panose="020B0604020202020204" pitchFamily="34" charset="0"/>
              <a:buChar char="•"/>
              <a:defRPr sz="4000" b="0">
                <a:solidFill>
                  <a:srgbClr val="8A418F"/>
                </a:solidFill>
              </a:defRPr>
            </a:pPr>
            <a:r>
              <a:rPr lang="en-US" b="1" i="1">
                <a:solidFill>
                  <a:srgbClr val="1D1934"/>
                </a:solidFill>
                <a:latin typeface="Arial" panose="020B0604020202020204" pitchFamily="34" charset="0"/>
                <a:cs typeface="Arial" panose="020B0604020202020204" pitchFamily="34" charset="0"/>
              </a:rPr>
              <a:t>MAKE / PRODUCE </a:t>
            </a:r>
            <a:r>
              <a:rPr lang="en-US" i="1">
                <a:solidFill>
                  <a:srgbClr val="1D1934"/>
                </a:solidFill>
                <a:latin typeface="Arial" panose="020B0604020202020204" pitchFamily="34" charset="0"/>
                <a:cs typeface="Arial" panose="020B0604020202020204" pitchFamily="34" charset="0"/>
              </a:rPr>
              <a:t>products and services</a:t>
            </a:r>
          </a:p>
          <a:p>
            <a:pPr marL="180000" indent="-156600">
              <a:lnSpc>
                <a:spcPct val="120000"/>
              </a:lnSpc>
              <a:spcBef>
                <a:spcPts val="750"/>
              </a:spcBef>
              <a:buClr>
                <a:srgbClr val="FFB000"/>
              </a:buClr>
              <a:buSzPct val="100000"/>
              <a:buFont typeface="Arial" panose="020B0604020202020204" pitchFamily="34" charset="0"/>
              <a:buChar char="•"/>
              <a:defRPr sz="4000" b="0">
                <a:solidFill>
                  <a:srgbClr val="8A418F"/>
                </a:solidFill>
              </a:defRPr>
            </a:pPr>
            <a:r>
              <a:rPr lang="en-US" b="1" i="1">
                <a:solidFill>
                  <a:srgbClr val="1D1934"/>
                </a:solidFill>
                <a:latin typeface="Arial" panose="020B0604020202020204" pitchFamily="34" charset="0"/>
                <a:cs typeface="Arial" panose="020B0604020202020204" pitchFamily="34" charset="0"/>
              </a:rPr>
              <a:t>DELIVER</a:t>
            </a:r>
            <a:r>
              <a:rPr lang="en-US" i="1">
                <a:solidFill>
                  <a:srgbClr val="1D1934"/>
                </a:solidFill>
                <a:latin typeface="Arial" panose="020B0604020202020204" pitchFamily="34" charset="0"/>
                <a:cs typeface="Arial" panose="020B0604020202020204" pitchFamily="34" charset="0"/>
              </a:rPr>
              <a:t> products and services through our supply and customer networks</a:t>
            </a:r>
          </a:p>
          <a:p>
            <a:pPr marL="180000" indent="-156600">
              <a:lnSpc>
                <a:spcPct val="120000"/>
              </a:lnSpc>
              <a:spcBef>
                <a:spcPts val="750"/>
              </a:spcBef>
              <a:buClr>
                <a:srgbClr val="FFB000"/>
              </a:buClr>
              <a:buSzPct val="100000"/>
              <a:buFont typeface="Arial" panose="020B0604020202020204" pitchFamily="34" charset="0"/>
              <a:buChar char="•"/>
              <a:defRPr sz="4000" b="0">
                <a:solidFill>
                  <a:srgbClr val="8A418F"/>
                </a:solidFill>
              </a:defRPr>
            </a:pPr>
            <a:r>
              <a:rPr lang="en-US" b="1" i="1">
                <a:solidFill>
                  <a:srgbClr val="1D1934"/>
                </a:solidFill>
                <a:latin typeface="Arial" panose="020B0604020202020204" pitchFamily="34" charset="0"/>
                <a:cs typeface="Arial" panose="020B0604020202020204" pitchFamily="34" charset="0"/>
              </a:rPr>
              <a:t>SUPPORT</a:t>
            </a:r>
            <a:r>
              <a:rPr lang="en-US" i="1">
                <a:solidFill>
                  <a:srgbClr val="1D1934"/>
                </a:solidFill>
                <a:latin typeface="Arial" panose="020B0604020202020204" pitchFamily="34" charset="0"/>
                <a:cs typeface="Arial" panose="020B0604020202020204" pitchFamily="34" charset="0"/>
              </a:rPr>
              <a:t> customers with their products and services</a:t>
            </a:r>
          </a:p>
          <a:p>
            <a:pPr marL="180000" indent="-156600">
              <a:lnSpc>
                <a:spcPct val="120000"/>
              </a:lnSpc>
              <a:spcBef>
                <a:spcPts val="750"/>
              </a:spcBef>
              <a:buClr>
                <a:srgbClr val="FFB000"/>
              </a:buClr>
              <a:buSzPct val="100000"/>
              <a:buFont typeface="Arial" panose="020B0604020202020204" pitchFamily="34" charset="0"/>
              <a:buChar char="•"/>
              <a:defRPr sz="4000" b="0">
                <a:solidFill>
                  <a:srgbClr val="8A418F"/>
                </a:solidFill>
              </a:defRPr>
            </a:pPr>
            <a:r>
              <a:rPr lang="en-US" b="1" i="1">
                <a:solidFill>
                  <a:srgbClr val="1D1934"/>
                </a:solidFill>
                <a:latin typeface="Arial" panose="020B0604020202020204" pitchFamily="34" charset="0"/>
                <a:cs typeface="Arial" panose="020B0604020202020204" pitchFamily="34" charset="0"/>
              </a:rPr>
              <a:t>BUILD FINANCIAL AND ENVIRONMENTAL RESILIENCE BY:</a:t>
            </a:r>
          </a:p>
          <a:p>
            <a:pPr marL="349200" lvl="1" indent="-120600">
              <a:lnSpc>
                <a:spcPct val="120000"/>
              </a:lnSpc>
              <a:spcBef>
                <a:spcPts val="750"/>
              </a:spcBef>
              <a:buClr>
                <a:srgbClr val="FFB000"/>
              </a:buClr>
              <a:buSzPct val="100000"/>
              <a:buFont typeface="Arial" panose="020B0604020202020204" pitchFamily="34" charset="0"/>
              <a:buChar char="•"/>
              <a:defRPr sz="4000" b="0">
                <a:solidFill>
                  <a:srgbClr val="8A418F"/>
                </a:solidFill>
              </a:defRPr>
            </a:pPr>
            <a:r>
              <a:rPr lang="en-US" i="1">
                <a:solidFill>
                  <a:srgbClr val="1D1934"/>
                </a:solidFill>
                <a:latin typeface="Arial" panose="020B0604020202020204" pitchFamily="34" charset="0"/>
                <a:cs typeface="Arial" panose="020B0604020202020204" pitchFamily="34" charset="0"/>
              </a:rPr>
              <a:t>Designing out waste, keep materials in use and regenerate natural systems (Circular economy principles) Ellen MacArthur Foundation Definition</a:t>
            </a:r>
          </a:p>
          <a:p>
            <a:pPr marL="180000" indent="-228600">
              <a:lnSpc>
                <a:spcPct val="90000"/>
              </a:lnSpc>
              <a:spcBef>
                <a:spcPts val="750"/>
              </a:spcBef>
              <a:buClr>
                <a:srgbClr val="FFB000"/>
              </a:buClr>
              <a:buSzPct val="100000"/>
              <a:buFont typeface="Arial" panose="020B0604020202020204" pitchFamily="34" charset="0"/>
              <a:buChar char="•"/>
              <a:defRPr sz="4000" b="0">
                <a:solidFill>
                  <a:srgbClr val="8A418F"/>
                </a:solidFill>
              </a:defRPr>
            </a:pPr>
            <a:endParaRPr lang="en-US">
              <a:solidFill>
                <a:srgbClr val="1D1934"/>
              </a:solidFill>
              <a:latin typeface="Arial" panose="020B0604020202020204" pitchFamily="34" charset="0"/>
              <a:cs typeface="Arial" panose="020B0604020202020204" pitchFamily="34" charset="0"/>
            </a:endParaRPr>
          </a:p>
        </p:txBody>
      </p:sp>
      <p:sp>
        <p:nvSpPr>
          <p:cNvPr id="11" name="Cloud tech for SMEs">
            <a:extLst>
              <a:ext uri="{FF2B5EF4-FFF2-40B4-BE49-F238E27FC236}">
                <a16:creationId xmlns:a16="http://schemas.microsoft.com/office/drawing/2014/main" id="{A363652D-E24A-FA46-B4C5-48A186F84D0D}"/>
              </a:ext>
            </a:extLst>
          </p:cNvPr>
          <p:cNvSpPr txBox="1"/>
          <p:nvPr/>
        </p:nvSpPr>
        <p:spPr>
          <a:xfrm>
            <a:off x="1081962" y="1769400"/>
            <a:ext cx="8976530" cy="887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10600">
                <a:solidFill>
                  <a:srgbClr val="D5233E"/>
                </a:solidFill>
              </a:defRPr>
            </a:lvl1pPr>
          </a:lstStyle>
          <a:p>
            <a:endParaRPr sz="5300">
              <a:solidFill>
                <a:srgbClr val="E6005B"/>
              </a:solidFill>
            </a:endParaRPr>
          </a:p>
        </p:txBody>
      </p:sp>
      <p:sp>
        <p:nvSpPr>
          <p:cNvPr id="12" name="Officid ea sunditias ab ipid estio vollupt atibus dolorerferum qui dolore sedit esequi voloreped mi, sanisqu aerorerest…">
            <a:extLst>
              <a:ext uri="{FF2B5EF4-FFF2-40B4-BE49-F238E27FC236}">
                <a16:creationId xmlns:a16="http://schemas.microsoft.com/office/drawing/2014/main" id="{EF02C386-9AA8-44F0-9EB9-A088DBE9AAD1}"/>
              </a:ext>
            </a:extLst>
          </p:cNvPr>
          <p:cNvSpPr txBox="1"/>
          <p:nvPr/>
        </p:nvSpPr>
        <p:spPr>
          <a:xfrm>
            <a:off x="1154786" y="5570001"/>
            <a:ext cx="6007512"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t">
            <a:spAutoFit/>
          </a:bodyPr>
          <a:lstStyle/>
          <a:p>
            <a:pPr marL="180000" indent="-180000">
              <a:lnSpc>
                <a:spcPct val="90000"/>
              </a:lnSpc>
              <a:spcBef>
                <a:spcPts val="750"/>
              </a:spcBef>
              <a:buClr>
                <a:srgbClr val="FFB000"/>
              </a:buClr>
              <a:buSzPct val="100000"/>
              <a:buChar char="•"/>
              <a:defRPr sz="4000" b="0">
                <a:solidFill>
                  <a:srgbClr val="8A418F"/>
                </a:solidFill>
              </a:defRPr>
            </a:pPr>
            <a:r>
              <a:rPr lang="en-GB" sz="2000">
                <a:solidFill>
                  <a:srgbClr val="1D1934"/>
                </a:solidFill>
                <a:latin typeface="Arial" panose="020B0604020202020204" pitchFamily="34" charset="0"/>
                <a:cs typeface="Arial" panose="020B0604020202020204" pitchFamily="34" charset="0"/>
              </a:rPr>
              <a:t>Improvement in </a:t>
            </a:r>
            <a:r>
              <a:rPr lang="en-GB" sz="2000" i="1">
                <a:solidFill>
                  <a:srgbClr val="1D1934"/>
                </a:solidFill>
                <a:latin typeface="Arial" panose="020B0604020202020204" pitchFamily="34" charset="0"/>
                <a:cs typeface="Arial" panose="020B0604020202020204" pitchFamily="34" charset="0"/>
              </a:rPr>
              <a:t>flow</a:t>
            </a:r>
            <a:r>
              <a:rPr lang="en-GB" sz="2000">
                <a:solidFill>
                  <a:srgbClr val="1D1934"/>
                </a:solidFill>
                <a:latin typeface="Arial" panose="020B0604020202020204" pitchFamily="34" charset="0"/>
                <a:cs typeface="Arial" panose="020B0604020202020204" pitchFamily="34" charset="0"/>
              </a:rPr>
              <a:t> leads to improved </a:t>
            </a:r>
            <a:r>
              <a:rPr lang="en-GB" sz="2000" i="1">
                <a:solidFill>
                  <a:srgbClr val="1D1934"/>
                </a:solidFill>
                <a:latin typeface="Arial" panose="020B0604020202020204" pitchFamily="34" charset="0"/>
                <a:cs typeface="Arial" panose="020B0604020202020204" pitchFamily="34" charset="0"/>
              </a:rPr>
              <a:t>productivity</a:t>
            </a:r>
            <a:endParaRPr lang="en-GB" sz="2000">
              <a:solidFill>
                <a:srgbClr val="1D1934"/>
              </a:solidFill>
              <a:latin typeface="Arial" panose="020B0604020202020204" pitchFamily="34" charset="0"/>
              <a:cs typeface="Arial" panose="020B0604020202020204" pitchFamily="34" charset="0"/>
            </a:endParaRPr>
          </a:p>
        </p:txBody>
      </p:sp>
      <p:pic>
        <p:nvPicPr>
          <p:cNvPr id="8" name="Picture 2" descr="mage result for business model canvas images illustrations">
            <a:extLst>
              <a:ext uri="{FF2B5EF4-FFF2-40B4-BE49-F238E27FC236}">
                <a16:creationId xmlns:a16="http://schemas.microsoft.com/office/drawing/2014/main" id="{E14A8502-1267-482F-A8C8-353A505062B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404" r="986"/>
          <a:stretch/>
        </p:blipFill>
        <p:spPr bwMode="auto">
          <a:xfrm>
            <a:off x="1080542" y="2939171"/>
            <a:ext cx="6156000" cy="25233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BD18F62-B3E4-47C3-8658-CDA1BF1494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965" t="1875" r="5516" b="5786"/>
          <a:stretch/>
        </p:blipFill>
        <p:spPr>
          <a:xfrm>
            <a:off x="585508" y="2273442"/>
            <a:ext cx="1548000" cy="1224000"/>
          </a:xfrm>
          <a:prstGeom prst="rect">
            <a:avLst/>
          </a:prstGeom>
          <a:effectLst>
            <a:outerShdw blurRad="50800" dist="38100" dir="2700000" algn="tl" rotWithShape="0">
              <a:prstClr val="black">
                <a:alpha val="40000"/>
              </a:prstClr>
            </a:outerShdw>
          </a:effectLst>
        </p:spPr>
      </p:pic>
      <p:sp>
        <p:nvSpPr>
          <p:cNvPr id="10" name="TextBox 3">
            <a:extLst>
              <a:ext uri="{FF2B5EF4-FFF2-40B4-BE49-F238E27FC236}">
                <a16:creationId xmlns:a16="http://schemas.microsoft.com/office/drawing/2014/main" id="{89437A5C-3968-4DA9-9618-48809192C704}"/>
              </a:ext>
            </a:extLst>
          </p:cNvPr>
          <p:cNvSpPr txBox="1">
            <a:spLocks noChangeArrowheads="1"/>
          </p:cNvSpPr>
          <p:nvPr/>
        </p:nvSpPr>
        <p:spPr bwMode="auto">
          <a:xfrm>
            <a:off x="8702298" y="6500779"/>
            <a:ext cx="362875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solidFill>
                  <a:schemeClr val="bg1">
                    <a:lumMod val="65000"/>
                  </a:schemeClr>
                </a:solidFill>
                <a:latin typeface="Arial "/>
                <a:ea typeface="Helvetica Neue" panose="02000503000000020004" pitchFamily="2" charset="0"/>
                <a:cs typeface="Helvetica Neue" panose="02000503000000020004" pitchFamily="2" charset="0"/>
              </a:rPr>
              <a:t>Business</a:t>
            </a:r>
            <a:r>
              <a:rPr lang="en-US" sz="100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Model Generation by Alexander Osterwalder</a:t>
            </a:r>
            <a:endParaRPr lang="en-US" sz="1000">
              <a:solidFill>
                <a:schemeClr val="bg1">
                  <a:lumMod val="65000"/>
                </a:schemeClr>
              </a:solidFill>
              <a:latin typeface="DIN-Medium" charset="0"/>
              <a:cs typeface="DIN-Medium" charset="0"/>
            </a:endParaRPr>
          </a:p>
        </p:txBody>
      </p:sp>
      <p:sp>
        <p:nvSpPr>
          <p:cNvPr id="13" name="TextBox 12">
            <a:extLst>
              <a:ext uri="{FF2B5EF4-FFF2-40B4-BE49-F238E27FC236}">
                <a16:creationId xmlns:a16="http://schemas.microsoft.com/office/drawing/2014/main" id="{A72C8F4B-8A99-8742-8052-13B4E59D2FBD}"/>
              </a:ext>
            </a:extLst>
          </p:cNvPr>
          <p:cNvSpPr txBox="1"/>
          <p:nvPr/>
        </p:nvSpPr>
        <p:spPr>
          <a:xfrm>
            <a:off x="1073306" y="1439488"/>
            <a:ext cx="7427513" cy="584775"/>
          </a:xfrm>
          <a:prstGeom prst="rect">
            <a:avLst/>
          </a:prstGeom>
          <a:noFill/>
        </p:spPr>
        <p:txBody>
          <a:bodyPr wrap="square" rtlCol="0">
            <a:spAutoFit/>
          </a:bodyPr>
          <a:lstStyle/>
          <a:p>
            <a:pPr algn="l"/>
            <a:r>
              <a:rPr lang="en-GB" sz="3200" b="1" dirty="0">
                <a:solidFill>
                  <a:srgbClr val="FFB000"/>
                </a:solidFill>
                <a:latin typeface="Arial" panose="020B0604020202020204" pitchFamily="34" charset="0"/>
                <a:cs typeface="Arial" panose="020B0604020202020204" pitchFamily="34" charset="0"/>
              </a:rPr>
              <a:t>What is Operations Management?</a:t>
            </a:r>
          </a:p>
        </p:txBody>
      </p:sp>
    </p:spTree>
    <p:extLst>
      <p:ext uri="{BB962C8B-B14F-4D97-AF65-F5344CB8AC3E}">
        <p14:creationId xmlns:p14="http://schemas.microsoft.com/office/powerpoint/2010/main" val="235011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tech for SMEs">
            <a:extLst>
              <a:ext uri="{FF2B5EF4-FFF2-40B4-BE49-F238E27FC236}">
                <a16:creationId xmlns:a16="http://schemas.microsoft.com/office/drawing/2014/main" id="{A363652D-E24A-FA46-B4C5-48A186F84D0D}"/>
              </a:ext>
            </a:extLst>
          </p:cNvPr>
          <p:cNvSpPr txBox="1"/>
          <p:nvPr/>
        </p:nvSpPr>
        <p:spPr>
          <a:xfrm>
            <a:off x="1081962" y="1769400"/>
            <a:ext cx="8976530" cy="887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10600">
                <a:solidFill>
                  <a:srgbClr val="D5233E"/>
                </a:solidFill>
              </a:defRPr>
            </a:lvl1pPr>
          </a:lstStyle>
          <a:p>
            <a:endParaRPr sz="5300">
              <a:solidFill>
                <a:srgbClr val="E6005B"/>
              </a:solidFill>
            </a:endParaRPr>
          </a:p>
        </p:txBody>
      </p:sp>
      <p:sp>
        <p:nvSpPr>
          <p:cNvPr id="6" name="Cloud tech for SMEs">
            <a:extLst>
              <a:ext uri="{FF2B5EF4-FFF2-40B4-BE49-F238E27FC236}">
                <a16:creationId xmlns:a16="http://schemas.microsoft.com/office/drawing/2014/main" id="{35CAC890-9C9E-48F9-B7B1-84BD4E152D45}"/>
              </a:ext>
            </a:extLst>
          </p:cNvPr>
          <p:cNvSpPr txBox="1"/>
          <p:nvPr/>
        </p:nvSpPr>
        <p:spPr>
          <a:xfrm>
            <a:off x="637987" y="1580831"/>
            <a:ext cx="4855120"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0600">
                <a:solidFill>
                  <a:srgbClr val="D5233E"/>
                </a:solidFill>
              </a:defRPr>
            </a:lvl1pPr>
          </a:lstStyle>
          <a:p>
            <a:r>
              <a:rPr lang="en-GB" sz="2800" b="1">
                <a:solidFill>
                  <a:srgbClr val="FFB000"/>
                </a:solidFill>
                <a:latin typeface="Arial" panose="020B0604020202020204" pitchFamily="34" charset="0"/>
                <a:cs typeface="Arial" panose="020B0604020202020204" pitchFamily="34" charset="0"/>
              </a:rPr>
              <a:t>Operations in Perspective</a:t>
            </a:r>
            <a:endParaRPr sz="2800" b="1">
              <a:solidFill>
                <a:srgbClr val="FFB000"/>
              </a:solidFill>
              <a:latin typeface="Arial" panose="020B0604020202020204" pitchFamily="34" charset="0"/>
              <a:cs typeface="Arial" panose="020B0604020202020204" pitchFamily="34" charset="0"/>
            </a:endParaRPr>
          </a:p>
        </p:txBody>
      </p:sp>
      <p:sp>
        <p:nvSpPr>
          <p:cNvPr id="7" name="Officid ea sunditias ab ipid estio vollupt atibus dolorerferum qui dolore sedit esequi voloreped mi, sanisqu aerorerest…">
            <a:extLst>
              <a:ext uri="{FF2B5EF4-FFF2-40B4-BE49-F238E27FC236}">
                <a16:creationId xmlns:a16="http://schemas.microsoft.com/office/drawing/2014/main" id="{C4C7F9AB-9F0F-4359-A308-F5169817B890}"/>
              </a:ext>
            </a:extLst>
          </p:cNvPr>
          <p:cNvSpPr txBox="1"/>
          <p:nvPr/>
        </p:nvSpPr>
        <p:spPr>
          <a:xfrm>
            <a:off x="637987" y="2248869"/>
            <a:ext cx="4692105" cy="11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t">
            <a:spAutoFit/>
          </a:bodyPr>
          <a:lstStyle/>
          <a:p>
            <a:pPr>
              <a:lnSpc>
                <a:spcPct val="90000"/>
              </a:lnSpc>
              <a:spcBef>
                <a:spcPts val="750"/>
              </a:spcBef>
              <a:buClr>
                <a:srgbClr val="E6005B"/>
              </a:buClr>
              <a:buSzPct val="100000"/>
              <a:defRPr sz="4000" b="0">
                <a:solidFill>
                  <a:srgbClr val="8A418F"/>
                </a:solidFill>
              </a:defRPr>
            </a:pPr>
            <a:r>
              <a:rPr lang="en-GB" sz="2000">
                <a:solidFill>
                  <a:srgbClr val="1D1934"/>
                </a:solidFill>
                <a:latin typeface="Arial" panose="020B0604020202020204" pitchFamily="34" charset="0"/>
                <a:cs typeface="Arial" panose="020B0604020202020204" pitchFamily="34" charset="0"/>
              </a:rPr>
              <a:t>The </a:t>
            </a:r>
            <a:r>
              <a:rPr lang="en-GB" sz="2000" i="1">
                <a:solidFill>
                  <a:srgbClr val="1D1934"/>
                </a:solidFill>
                <a:latin typeface="Arial" panose="020B0604020202020204" pitchFamily="34" charset="0"/>
                <a:cs typeface="Arial" panose="020B0604020202020204" pitchFamily="34" charset="0"/>
              </a:rPr>
              <a:t>alignment</a:t>
            </a:r>
            <a:r>
              <a:rPr lang="en-GB" sz="2000">
                <a:solidFill>
                  <a:srgbClr val="1D1934"/>
                </a:solidFill>
                <a:latin typeface="Arial" panose="020B0604020202020204" pitchFamily="34" charset="0"/>
                <a:cs typeface="Arial" panose="020B0604020202020204" pitchFamily="34" charset="0"/>
              </a:rPr>
              <a:t> of Operations processes with Marketing strategy. This ensures that we can deliver what we promise to our customers.</a:t>
            </a:r>
          </a:p>
        </p:txBody>
      </p:sp>
      <p:sp>
        <p:nvSpPr>
          <p:cNvPr id="8" name="Officid ea sunditias ab ipid estio vollupt atibus dolorerferum qui dolore sedit esequi voloreped mi, sanisqu aerorerest…">
            <a:extLst>
              <a:ext uri="{FF2B5EF4-FFF2-40B4-BE49-F238E27FC236}">
                <a16:creationId xmlns:a16="http://schemas.microsoft.com/office/drawing/2014/main" id="{23CF9A52-905D-4FD8-969A-01F86D537611}"/>
              </a:ext>
            </a:extLst>
          </p:cNvPr>
          <p:cNvSpPr txBox="1"/>
          <p:nvPr/>
        </p:nvSpPr>
        <p:spPr>
          <a:xfrm>
            <a:off x="637987" y="3594015"/>
            <a:ext cx="4606136" cy="995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spcBef>
                <a:spcPts val="750"/>
              </a:spcBef>
              <a:buSzPct val="125000"/>
              <a:defRPr sz="4000" b="0">
                <a:solidFill>
                  <a:srgbClr val="8A418F"/>
                </a:solidFill>
              </a:defRPr>
            </a:pPr>
            <a:r>
              <a:rPr lang="en-GB" sz="2000" i="1">
                <a:solidFill>
                  <a:srgbClr val="1D1934"/>
                </a:solidFill>
                <a:latin typeface="Arial" panose="020B0604020202020204" pitchFamily="34" charset="0"/>
                <a:cs typeface="Arial" panose="020B0604020202020204" pitchFamily="34" charset="0"/>
              </a:rPr>
              <a:t>“If the ladder is not leaning against the right wall, every step we take just gets us to the wrong place faster” </a:t>
            </a:r>
            <a:r>
              <a:rPr lang="en-GB" sz="1200" i="1">
                <a:solidFill>
                  <a:srgbClr val="1D1934"/>
                </a:solidFill>
                <a:latin typeface="Arial" panose="020B0604020202020204" pitchFamily="34" charset="0"/>
                <a:cs typeface="Arial" panose="020B0604020202020204" pitchFamily="34" charset="0"/>
              </a:rPr>
              <a:t>Stephen Covey  </a:t>
            </a:r>
          </a:p>
        </p:txBody>
      </p:sp>
      <p:sp>
        <p:nvSpPr>
          <p:cNvPr id="4" name="TextBox 3">
            <a:extLst>
              <a:ext uri="{FF2B5EF4-FFF2-40B4-BE49-F238E27FC236}">
                <a16:creationId xmlns:a16="http://schemas.microsoft.com/office/drawing/2014/main" id="{7782567A-87BF-4907-8BA2-7EA1B6405CE3}"/>
              </a:ext>
            </a:extLst>
          </p:cNvPr>
          <p:cNvSpPr txBox="1"/>
          <p:nvPr/>
        </p:nvSpPr>
        <p:spPr>
          <a:xfrm>
            <a:off x="9826236" y="6443382"/>
            <a:ext cx="2365764" cy="246221"/>
          </a:xfrm>
          <a:prstGeom prst="rect">
            <a:avLst/>
          </a:prstGeom>
          <a:noFill/>
        </p:spPr>
        <p:txBody>
          <a:bodyPr wrap="square" rtlCol="0">
            <a:spAutoFit/>
          </a:bodyPr>
          <a:lstStyle/>
          <a:p>
            <a:r>
              <a:rPr lang="en-GB" sz="1000" i="1" dirty="0">
                <a:solidFill>
                  <a:srgbClr val="1D1934"/>
                </a:solidFill>
                <a:latin typeface="Arial" panose="020B0604020202020204" pitchFamily="34" charset="0"/>
                <a:cs typeface="Arial" panose="020B0604020202020204" pitchFamily="34" charset="0"/>
              </a:rPr>
              <a:t>Image: Aquila Yeong</a:t>
            </a:r>
          </a:p>
        </p:txBody>
      </p:sp>
      <p:pic>
        <p:nvPicPr>
          <p:cNvPr id="5" name="Picture 4" descr="Shape&#10;&#10;Description automatically generated">
            <a:extLst>
              <a:ext uri="{FF2B5EF4-FFF2-40B4-BE49-F238E27FC236}">
                <a16:creationId xmlns:a16="http://schemas.microsoft.com/office/drawing/2014/main" id="{0565D134-46A4-A548-BF20-FA07B46C6121}"/>
              </a:ext>
            </a:extLst>
          </p:cNvPr>
          <p:cNvPicPr>
            <a:picLocks noChangeAspect="1"/>
          </p:cNvPicPr>
          <p:nvPr/>
        </p:nvPicPr>
        <p:blipFill>
          <a:blip r:embed="rId3"/>
          <a:stretch>
            <a:fillRect/>
          </a:stretch>
        </p:blipFill>
        <p:spPr>
          <a:xfrm>
            <a:off x="5181600" y="1494201"/>
            <a:ext cx="6715115" cy="4168478"/>
          </a:xfrm>
          <a:prstGeom prst="rect">
            <a:avLst/>
          </a:prstGeom>
        </p:spPr>
      </p:pic>
    </p:spTree>
    <p:extLst>
      <p:ext uri="{BB962C8B-B14F-4D97-AF65-F5344CB8AC3E}">
        <p14:creationId xmlns:p14="http://schemas.microsoft.com/office/powerpoint/2010/main" val="2191687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nald Rumsfeld quote: The worst mistake is to have the best ladder and...">
            <a:extLst>
              <a:ext uri="{FF2B5EF4-FFF2-40B4-BE49-F238E27FC236}">
                <a16:creationId xmlns:a16="http://schemas.microsoft.com/office/drawing/2014/main" id="{CE82098C-350C-6D8C-25EF-454506AC0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2" y="903513"/>
            <a:ext cx="10802712" cy="508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31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n by Stefania N. on Best of Elon | Lettering, Optimization, Letter board">
            <a:extLst>
              <a:ext uri="{FF2B5EF4-FFF2-40B4-BE49-F238E27FC236}">
                <a16:creationId xmlns:a16="http://schemas.microsoft.com/office/drawing/2014/main" id="{C3C11AD9-BBE7-DB50-1D88-5F551A860F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0"/>
            <a:ext cx="6883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660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A263EF-3B93-2F42-AFC2-0D4254402CEA}"/>
              </a:ext>
            </a:extLst>
          </p:cNvPr>
          <p:cNvSpPr/>
          <p:nvPr/>
        </p:nvSpPr>
        <p:spPr>
          <a:xfrm>
            <a:off x="888175" y="2247255"/>
            <a:ext cx="7577142" cy="3249796"/>
          </a:xfrm>
          <a:prstGeom prst="rect">
            <a:avLst/>
          </a:prstGeom>
          <a:solidFill>
            <a:srgbClr val="74E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tech for SMEs">
            <a:extLst>
              <a:ext uri="{FF2B5EF4-FFF2-40B4-BE49-F238E27FC236}">
                <a16:creationId xmlns:a16="http://schemas.microsoft.com/office/drawing/2014/main" id="{A363652D-E24A-FA46-B4C5-48A186F84D0D}"/>
              </a:ext>
            </a:extLst>
          </p:cNvPr>
          <p:cNvSpPr txBox="1"/>
          <p:nvPr/>
        </p:nvSpPr>
        <p:spPr>
          <a:xfrm>
            <a:off x="1081962" y="1769400"/>
            <a:ext cx="8976530" cy="887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9" tIns="35719" rIns="35719" bIns="35719" anchor="ctr">
            <a:spAutoFit/>
          </a:bodyPr>
          <a:lstStyle>
            <a:lvl1pPr algn="l">
              <a:defRPr sz="10600">
                <a:solidFill>
                  <a:srgbClr val="D5233E"/>
                </a:solidFill>
              </a:defRPr>
            </a:lvl1pPr>
          </a:lstStyle>
          <a:p>
            <a:endParaRPr sz="5300">
              <a:solidFill>
                <a:srgbClr val="E6005B"/>
              </a:solidFill>
              <a:latin typeface="Arial" panose="020B0604020202020204" pitchFamily="34" charset="0"/>
              <a:cs typeface="Arial" panose="020B0604020202020204" pitchFamily="34" charset="0"/>
            </a:endParaRPr>
          </a:p>
        </p:txBody>
      </p:sp>
      <p:sp>
        <p:nvSpPr>
          <p:cNvPr id="6" name="Cloud tech for SMEs">
            <a:extLst>
              <a:ext uri="{FF2B5EF4-FFF2-40B4-BE49-F238E27FC236}">
                <a16:creationId xmlns:a16="http://schemas.microsoft.com/office/drawing/2014/main" id="{35CAC890-9C9E-48F9-B7B1-84BD4E152D45}"/>
              </a:ext>
            </a:extLst>
          </p:cNvPr>
          <p:cNvSpPr txBox="1"/>
          <p:nvPr/>
        </p:nvSpPr>
        <p:spPr>
          <a:xfrm>
            <a:off x="888175" y="1288745"/>
            <a:ext cx="7370508" cy="8159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pPr>
              <a:lnSpc>
                <a:spcPts val="2940"/>
              </a:lnSpc>
            </a:pPr>
            <a:r>
              <a:rPr lang="en-GB" sz="2800" b="1">
                <a:solidFill>
                  <a:srgbClr val="FFB000"/>
                </a:solidFill>
                <a:latin typeface="Arial" panose="020B0604020202020204" pitchFamily="34" charset="0"/>
                <a:ea typeface="+mj-ea"/>
                <a:cs typeface="Arial" panose="020B0604020202020204" pitchFamily="34" charset="0"/>
              </a:rPr>
              <a:t>What does success look like?</a:t>
            </a:r>
          </a:p>
          <a:p>
            <a:pPr>
              <a:lnSpc>
                <a:spcPts val="2940"/>
              </a:lnSpc>
            </a:pPr>
            <a:r>
              <a:rPr lang="en-GB" sz="2800" b="1">
                <a:solidFill>
                  <a:srgbClr val="1D1934"/>
                </a:solidFill>
                <a:latin typeface="Arial" panose="020B0604020202020204" pitchFamily="34" charset="0"/>
                <a:ea typeface="+mj-ea"/>
                <a:cs typeface="Arial" panose="020B0604020202020204" pitchFamily="34" charset="0"/>
              </a:rPr>
              <a:t>Operations and Service:</a:t>
            </a:r>
            <a:endParaRPr sz="2800" b="1">
              <a:solidFill>
                <a:srgbClr val="1D1934"/>
              </a:solidFill>
              <a:latin typeface="Arial" panose="020B0604020202020204" pitchFamily="34" charset="0"/>
              <a:ea typeface="+mj-ea"/>
              <a:cs typeface="Arial" panose="020B0604020202020204" pitchFamily="34" charset="0"/>
            </a:endParaRPr>
          </a:p>
        </p:txBody>
      </p:sp>
      <p:sp>
        <p:nvSpPr>
          <p:cNvPr id="2" name="Rectangle 1">
            <a:extLst>
              <a:ext uri="{FF2B5EF4-FFF2-40B4-BE49-F238E27FC236}">
                <a16:creationId xmlns:a16="http://schemas.microsoft.com/office/drawing/2014/main" id="{80FB9446-DA8A-4C86-81C9-49624DA2F2E4}"/>
              </a:ext>
            </a:extLst>
          </p:cNvPr>
          <p:cNvSpPr/>
          <p:nvPr/>
        </p:nvSpPr>
        <p:spPr>
          <a:xfrm>
            <a:off x="946926" y="2442309"/>
            <a:ext cx="7672623" cy="551725"/>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b="1" dirty="0">
                <a:solidFill>
                  <a:srgbClr val="1D1934"/>
                </a:solidFill>
                <a:latin typeface="Arial" panose="020B0604020202020204" pitchFamily="34" charset="0"/>
                <a:cs typeface="Arial" panose="020B0604020202020204" pitchFamily="34" charset="0"/>
              </a:rPr>
              <a:t>QUALITY</a:t>
            </a:r>
            <a:r>
              <a:rPr lang="en-GB" sz="2000" dirty="0">
                <a:solidFill>
                  <a:srgbClr val="1D1934"/>
                </a:solidFill>
                <a:latin typeface="Arial" panose="020B0604020202020204" pitchFamily="34" charset="0"/>
                <a:cs typeface="Arial" panose="020B0604020202020204" pitchFamily="34" charset="0"/>
              </a:rPr>
              <a:t> </a:t>
            </a:r>
            <a:r>
              <a:rPr lang="en-GB" sz="2000" i="1" dirty="0">
                <a:solidFill>
                  <a:srgbClr val="1D1934"/>
                </a:solidFill>
                <a:latin typeface="Arial" panose="020B0604020202020204" pitchFamily="34" charset="0"/>
                <a:cs typeface="Arial" panose="020B0604020202020204" pitchFamily="34" charset="0"/>
              </a:rPr>
              <a:t>Doing things right… according to our spec AND customer expectations</a:t>
            </a:r>
            <a:endParaRPr lang="en-GB" sz="2000" dirty="0">
              <a:solidFill>
                <a:srgbClr val="1D1934"/>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1B04D3C-ACFB-49E3-BDD7-1099A9770447}"/>
              </a:ext>
            </a:extLst>
          </p:cNvPr>
          <p:cNvSpPr/>
          <p:nvPr/>
        </p:nvSpPr>
        <p:spPr>
          <a:xfrm>
            <a:off x="946926" y="3033832"/>
            <a:ext cx="6839770" cy="409262"/>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b="1" dirty="0">
                <a:solidFill>
                  <a:srgbClr val="1D1934"/>
                </a:solidFill>
                <a:latin typeface="Arial" panose="020B0604020202020204" pitchFamily="34" charset="0"/>
                <a:cs typeface="Arial" panose="020B0604020202020204" pitchFamily="34" charset="0"/>
              </a:rPr>
              <a:t>SPEED</a:t>
            </a:r>
            <a:r>
              <a:rPr lang="en-GB" sz="2000" dirty="0">
                <a:solidFill>
                  <a:srgbClr val="1D1934"/>
                </a:solidFill>
                <a:latin typeface="Arial" panose="020B0604020202020204" pitchFamily="34" charset="0"/>
                <a:cs typeface="Arial" panose="020B0604020202020204" pitchFamily="34" charset="0"/>
              </a:rPr>
              <a:t> </a:t>
            </a:r>
            <a:r>
              <a:rPr lang="en-GB" sz="2000" i="1" dirty="0">
                <a:solidFill>
                  <a:srgbClr val="1D1934"/>
                </a:solidFill>
                <a:latin typeface="Arial" panose="020B0604020202020204" pitchFamily="34" charset="0"/>
                <a:cs typeface="Arial" panose="020B0604020202020204" pitchFamily="34" charset="0"/>
              </a:rPr>
              <a:t>Doing this fast… according to our sector</a:t>
            </a:r>
            <a:endParaRPr lang="en-GB" sz="2000" dirty="0">
              <a:solidFill>
                <a:srgbClr val="1D1934"/>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05C0B30-3AAD-47D0-96F0-AE7DA8A996BF}"/>
              </a:ext>
            </a:extLst>
          </p:cNvPr>
          <p:cNvSpPr/>
          <p:nvPr/>
        </p:nvSpPr>
        <p:spPr>
          <a:xfrm>
            <a:off x="946927" y="3434876"/>
            <a:ext cx="7577142" cy="409262"/>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000" b="1" dirty="0">
                <a:solidFill>
                  <a:srgbClr val="1D1934"/>
                </a:solidFill>
                <a:latin typeface="Arial" panose="020B0604020202020204" pitchFamily="34" charset="0"/>
                <a:cs typeface="Arial" panose="020B0604020202020204" pitchFamily="34" charset="0"/>
              </a:rPr>
              <a:t>DEPENDABILITY</a:t>
            </a:r>
            <a:r>
              <a:rPr lang="en-GB" sz="2000" dirty="0">
                <a:solidFill>
                  <a:srgbClr val="1D1934"/>
                </a:solidFill>
                <a:latin typeface="Arial" panose="020B0604020202020204" pitchFamily="34" charset="0"/>
                <a:cs typeface="Arial" panose="020B0604020202020204" pitchFamily="34" charset="0"/>
              </a:rPr>
              <a:t> </a:t>
            </a:r>
            <a:r>
              <a:rPr lang="en-GB" sz="2000" i="1" dirty="0">
                <a:solidFill>
                  <a:srgbClr val="1D1934"/>
                </a:solidFill>
                <a:latin typeface="Arial" panose="020B0604020202020204" pitchFamily="34" charset="0"/>
                <a:cs typeface="Arial" panose="020B0604020202020204" pitchFamily="34" charset="0"/>
              </a:rPr>
              <a:t>Doing things on-time… meeting our promises</a:t>
            </a:r>
            <a:endParaRPr lang="en-GB" sz="2000" dirty="0">
              <a:solidFill>
                <a:srgbClr val="1D1934"/>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7D93E26-FDCF-4C8C-AD82-467B8B8C59ED}"/>
              </a:ext>
            </a:extLst>
          </p:cNvPr>
          <p:cNvSpPr/>
          <p:nvPr/>
        </p:nvSpPr>
        <p:spPr>
          <a:xfrm>
            <a:off x="946926" y="3831854"/>
            <a:ext cx="5108503" cy="409262"/>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GB" sz="2000" b="1" dirty="0">
                <a:solidFill>
                  <a:srgbClr val="1D1934"/>
                </a:solidFill>
                <a:latin typeface="Arial" panose="020B0604020202020204" pitchFamily="34" charset="0"/>
                <a:cs typeface="Arial" panose="020B0604020202020204" pitchFamily="34" charset="0"/>
              </a:rPr>
              <a:t>FLEXIBILITY</a:t>
            </a:r>
            <a:r>
              <a:rPr lang="en-GB" sz="2000" dirty="0">
                <a:solidFill>
                  <a:srgbClr val="1D1934"/>
                </a:solidFill>
                <a:latin typeface="Arial" panose="020B0604020202020204" pitchFamily="34" charset="0"/>
                <a:cs typeface="Arial" panose="020B0604020202020204" pitchFamily="34" charset="0"/>
              </a:rPr>
              <a:t> </a:t>
            </a:r>
            <a:r>
              <a:rPr lang="en-GB" sz="2000" i="1" dirty="0">
                <a:solidFill>
                  <a:srgbClr val="1D1934"/>
                </a:solidFill>
                <a:latin typeface="Arial" panose="020B0604020202020204" pitchFamily="34" charset="0"/>
                <a:cs typeface="Arial" panose="020B0604020202020204" pitchFamily="34" charset="0"/>
              </a:rPr>
              <a:t>Ability to vary or adapt…</a:t>
            </a:r>
            <a:endParaRPr lang="en-GB" sz="2000" dirty="0">
              <a:solidFill>
                <a:srgbClr val="1D1934"/>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E67D172-0F38-4DA3-9CEE-555D32AEB2B0}"/>
              </a:ext>
            </a:extLst>
          </p:cNvPr>
          <p:cNvSpPr/>
          <p:nvPr/>
        </p:nvSpPr>
        <p:spPr>
          <a:xfrm>
            <a:off x="946926" y="4331473"/>
            <a:ext cx="6538755" cy="864181"/>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l"/>
            <a:r>
              <a:rPr lang="en-GB" sz="2000" b="1">
                <a:solidFill>
                  <a:srgbClr val="1D1934"/>
                </a:solidFill>
                <a:latin typeface="Arial"/>
                <a:cs typeface="Arial"/>
              </a:rPr>
              <a:t>COST +</a:t>
            </a:r>
          </a:p>
          <a:p>
            <a:pPr algn="l"/>
            <a:r>
              <a:rPr lang="en-GB" sz="2000" b="1">
                <a:solidFill>
                  <a:srgbClr val="1D1934"/>
                </a:solidFill>
                <a:latin typeface="Arial"/>
                <a:cs typeface="Arial"/>
              </a:rPr>
              <a:t>TRIPLE BOTTOM LINE</a:t>
            </a:r>
            <a:r>
              <a:rPr lang="en-GB" sz="2000">
                <a:solidFill>
                  <a:srgbClr val="1D1934"/>
                </a:solidFill>
                <a:latin typeface="Arial"/>
                <a:cs typeface="Arial"/>
              </a:rPr>
              <a:t> – PEOPLE, PLANET, PROFIT (Elkington)</a:t>
            </a:r>
          </a:p>
        </p:txBody>
      </p:sp>
      <p:sp>
        <p:nvSpPr>
          <p:cNvPr id="15" name="Arrow: Right 14">
            <a:extLst>
              <a:ext uri="{FF2B5EF4-FFF2-40B4-BE49-F238E27FC236}">
                <a16:creationId xmlns:a16="http://schemas.microsoft.com/office/drawing/2014/main" id="{E967E95F-1280-4251-BAB5-326FFCBF365D}"/>
              </a:ext>
            </a:extLst>
          </p:cNvPr>
          <p:cNvSpPr/>
          <p:nvPr/>
        </p:nvSpPr>
        <p:spPr>
          <a:xfrm>
            <a:off x="8511811" y="2948395"/>
            <a:ext cx="552998" cy="989397"/>
          </a:xfrm>
          <a:prstGeom prst="rightArrow">
            <a:avLst/>
          </a:prstGeom>
          <a:solidFill>
            <a:srgbClr val="201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highlight>
                <a:srgbClr val="FFFF00"/>
              </a:highligh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3438797-4377-4777-8D4B-5EC415118FC0}"/>
              </a:ext>
            </a:extLst>
          </p:cNvPr>
          <p:cNvSpPr txBox="1"/>
          <p:nvPr/>
        </p:nvSpPr>
        <p:spPr>
          <a:xfrm>
            <a:off x="9043907" y="3013141"/>
            <a:ext cx="2138120" cy="830997"/>
          </a:xfrm>
          <a:prstGeom prst="rect">
            <a:avLst/>
          </a:prstGeom>
          <a:noFill/>
        </p:spPr>
        <p:txBody>
          <a:bodyPr wrap="square" rtlCol="0">
            <a:spAutoFit/>
          </a:bodyPr>
          <a:lstStyle/>
          <a:p>
            <a:pPr algn="l"/>
            <a:r>
              <a:rPr lang="en-GB" sz="2400" b="1" dirty="0">
                <a:solidFill>
                  <a:srgbClr val="1D1934"/>
                </a:solidFill>
                <a:latin typeface="Arial" panose="020B0604020202020204" pitchFamily="34" charset="0"/>
                <a:cs typeface="Arial" panose="020B0604020202020204" pitchFamily="34" charset="0"/>
              </a:rPr>
              <a:t>Competitive </a:t>
            </a:r>
          </a:p>
          <a:p>
            <a:pPr algn="l"/>
            <a:r>
              <a:rPr lang="en-GB" sz="2400" b="1" dirty="0">
                <a:solidFill>
                  <a:srgbClr val="1D1934"/>
                </a:solidFill>
                <a:latin typeface="Arial" panose="020B0604020202020204" pitchFamily="34" charset="0"/>
                <a:cs typeface="Arial" panose="020B0604020202020204" pitchFamily="34" charset="0"/>
              </a:rPr>
              <a:t>Advantage?</a:t>
            </a:r>
          </a:p>
        </p:txBody>
      </p:sp>
      <p:sp>
        <p:nvSpPr>
          <p:cNvPr id="18" name="TextBox 17">
            <a:extLst>
              <a:ext uri="{FF2B5EF4-FFF2-40B4-BE49-F238E27FC236}">
                <a16:creationId xmlns:a16="http://schemas.microsoft.com/office/drawing/2014/main" id="{A840A041-AFC4-46D7-B802-45F146D7D9D9}"/>
              </a:ext>
            </a:extLst>
          </p:cNvPr>
          <p:cNvSpPr txBox="1"/>
          <p:nvPr/>
        </p:nvSpPr>
        <p:spPr>
          <a:xfrm>
            <a:off x="9287570" y="6428031"/>
            <a:ext cx="2788258" cy="246221"/>
          </a:xfrm>
          <a:prstGeom prst="rect">
            <a:avLst/>
          </a:prstGeom>
          <a:noFill/>
        </p:spPr>
        <p:txBody>
          <a:bodyPr wrap="square" rtlCol="0">
            <a:spAutoFit/>
          </a:bodyPr>
          <a:lstStyle/>
          <a:p>
            <a:r>
              <a:rPr lang="en-GB" sz="1000" i="1" dirty="0">
                <a:solidFill>
                  <a:srgbClr val="1D1934"/>
                </a:solidFill>
                <a:latin typeface="Arial" panose="020B0604020202020204" pitchFamily="34" charset="0"/>
                <a:cs typeface="Arial" panose="020B0604020202020204" pitchFamily="34" charset="0"/>
              </a:rPr>
              <a:t>Adapted from Slack and Brandon-Jones, 2019 </a:t>
            </a:r>
          </a:p>
        </p:txBody>
      </p:sp>
      <p:sp>
        <p:nvSpPr>
          <p:cNvPr id="3" name="TextBox 2">
            <a:extLst>
              <a:ext uri="{FF2B5EF4-FFF2-40B4-BE49-F238E27FC236}">
                <a16:creationId xmlns:a16="http://schemas.microsoft.com/office/drawing/2014/main" id="{731E311A-9E93-402D-BCB0-5C3F1B6319E0}"/>
              </a:ext>
            </a:extLst>
          </p:cNvPr>
          <p:cNvSpPr txBox="1"/>
          <p:nvPr/>
        </p:nvSpPr>
        <p:spPr>
          <a:xfrm>
            <a:off x="8584888" y="4166360"/>
            <a:ext cx="3423138" cy="1077218"/>
          </a:xfrm>
          <a:prstGeom prst="rect">
            <a:avLst/>
          </a:prstGeom>
          <a:noFill/>
        </p:spPr>
        <p:txBody>
          <a:bodyPr wrap="square" rtlCol="0">
            <a:spAutoFit/>
          </a:bodyPr>
          <a:lstStyle/>
          <a:p>
            <a:r>
              <a:rPr lang="en-GB" sz="1600" b="1" dirty="0">
                <a:solidFill>
                  <a:srgbClr val="FFB000"/>
                </a:solidFill>
                <a:latin typeface="Arial" panose="020B0604020202020204" pitchFamily="34" charset="0"/>
                <a:cs typeface="Arial" panose="020B0604020202020204" pitchFamily="34" charset="0"/>
              </a:rPr>
              <a:t>WHAT IS YOUR CARBON FOOTPRINT?</a:t>
            </a:r>
          </a:p>
          <a:p>
            <a:r>
              <a:rPr lang="en-GB" sz="1600" b="1" dirty="0">
                <a:solidFill>
                  <a:srgbClr val="FFB000"/>
                </a:solidFill>
                <a:latin typeface="Arial" panose="020B0604020202020204" pitchFamily="34" charset="0"/>
                <a:cs typeface="Arial" panose="020B0604020202020204" pitchFamily="34" charset="0"/>
              </a:rPr>
              <a:t>ENERGY USE?</a:t>
            </a:r>
          </a:p>
          <a:p>
            <a:r>
              <a:rPr lang="en-GB" sz="1600" b="1" dirty="0">
                <a:solidFill>
                  <a:srgbClr val="FFB000"/>
                </a:solidFill>
                <a:latin typeface="Arial" panose="020B0604020202020204" pitchFamily="34" charset="0"/>
                <a:cs typeface="Arial" panose="020B0604020202020204" pitchFamily="34" charset="0"/>
              </a:rPr>
              <a:t>WASTE GOING TO LANDFILL?</a:t>
            </a:r>
          </a:p>
        </p:txBody>
      </p:sp>
      <p:sp>
        <p:nvSpPr>
          <p:cNvPr id="16" name="Rectangle 15">
            <a:extLst>
              <a:ext uri="{FF2B5EF4-FFF2-40B4-BE49-F238E27FC236}">
                <a16:creationId xmlns:a16="http://schemas.microsoft.com/office/drawing/2014/main" id="{A9C3A85B-4360-42CD-9BD1-A11955BAB21C}"/>
              </a:ext>
            </a:extLst>
          </p:cNvPr>
          <p:cNvSpPr/>
          <p:nvPr/>
        </p:nvSpPr>
        <p:spPr>
          <a:xfrm>
            <a:off x="797709" y="5611358"/>
            <a:ext cx="10674072" cy="487518"/>
          </a:xfrm>
          <a:prstGeom prst="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en-GB" sz="2000" b="1" dirty="0">
                <a:solidFill>
                  <a:srgbClr val="1D1934"/>
                </a:solidFill>
                <a:latin typeface="Arial" panose="020B0604020202020204" pitchFamily="34" charset="0"/>
                <a:cs typeface="Arial" panose="020B0604020202020204" pitchFamily="34" charset="0"/>
              </a:rPr>
              <a:t>LEADING TO FINANCIAL, OPERATIONAL AND ENVIRONMENTAL SUSTAINABILITY </a:t>
            </a:r>
          </a:p>
        </p:txBody>
      </p:sp>
    </p:spTree>
    <p:extLst>
      <p:ext uri="{BB962C8B-B14F-4D97-AF65-F5344CB8AC3E}">
        <p14:creationId xmlns:p14="http://schemas.microsoft.com/office/powerpoint/2010/main" val="627251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7324CF-8F86-3CBC-66B4-F0B497E0FF93}"/>
              </a:ext>
            </a:extLst>
          </p:cNvPr>
          <p:cNvSpPr>
            <a:spLocks noGrp="1"/>
          </p:cNvSpPr>
          <p:nvPr>
            <p:ph type="title"/>
          </p:nvPr>
        </p:nvSpPr>
        <p:spPr>
          <a:xfrm>
            <a:off x="761803" y="350196"/>
            <a:ext cx="4646904" cy="1624520"/>
          </a:xfrm>
        </p:spPr>
        <p:txBody>
          <a:bodyPr anchor="ctr">
            <a:normAutofit/>
          </a:bodyPr>
          <a:lstStyle/>
          <a:p>
            <a:r>
              <a:rPr lang="en-GB" sz="4000"/>
              <a:t>Why Listen to Me?</a:t>
            </a:r>
          </a:p>
        </p:txBody>
      </p:sp>
      <p:sp>
        <p:nvSpPr>
          <p:cNvPr id="3" name="Content Placeholder 2">
            <a:extLst>
              <a:ext uri="{FF2B5EF4-FFF2-40B4-BE49-F238E27FC236}">
                <a16:creationId xmlns:a16="http://schemas.microsoft.com/office/drawing/2014/main" id="{41665348-3750-17BA-9E42-C33F47A46010}"/>
              </a:ext>
            </a:extLst>
          </p:cNvPr>
          <p:cNvSpPr>
            <a:spLocks noGrp="1"/>
          </p:cNvSpPr>
          <p:nvPr>
            <p:ph idx="1"/>
          </p:nvPr>
        </p:nvSpPr>
        <p:spPr>
          <a:xfrm>
            <a:off x="761802" y="2743200"/>
            <a:ext cx="4646905" cy="3613149"/>
          </a:xfrm>
        </p:spPr>
        <p:txBody>
          <a:bodyPr anchor="ctr">
            <a:normAutofit/>
          </a:bodyPr>
          <a:lstStyle/>
          <a:p>
            <a:r>
              <a:rPr lang="en-GB" sz="2000"/>
              <a:t>Teach Module 10 on Help to Grow (Management)</a:t>
            </a:r>
          </a:p>
          <a:p>
            <a:r>
              <a:rPr lang="en-GB" sz="2000"/>
              <a:t>Military Logistics</a:t>
            </a:r>
          </a:p>
          <a:p>
            <a:r>
              <a:rPr lang="en-GB" sz="2000"/>
              <a:t>Triumph Motorcycles – Lean</a:t>
            </a:r>
          </a:p>
          <a:p>
            <a:r>
              <a:rPr lang="en-GB" sz="2000"/>
              <a:t>Manufacturing Advisory Service</a:t>
            </a:r>
          </a:p>
          <a:p>
            <a:r>
              <a:rPr lang="en-GB" sz="2000"/>
              <a:t>Independent Consultancy</a:t>
            </a:r>
          </a:p>
        </p:txBody>
      </p:sp>
      <p:pic>
        <p:nvPicPr>
          <p:cNvPr id="5" name="Picture 4" descr="Desk with stethoscope and computer keyboard">
            <a:extLst>
              <a:ext uri="{FF2B5EF4-FFF2-40B4-BE49-F238E27FC236}">
                <a16:creationId xmlns:a16="http://schemas.microsoft.com/office/drawing/2014/main" id="{326AE17F-1AA6-03B5-5DE2-98D4B1CB6718}"/>
              </a:ext>
            </a:extLst>
          </p:cNvPr>
          <p:cNvPicPr>
            <a:picLocks noChangeAspect="1"/>
          </p:cNvPicPr>
          <p:nvPr/>
        </p:nvPicPr>
        <p:blipFill rotWithShape="1">
          <a:blip r:embed="rId2"/>
          <a:srcRect l="40601" r="-2" b="-2"/>
          <a:stretch/>
        </p:blipFill>
        <p:spPr>
          <a:xfrm>
            <a:off x="6096000" y="1"/>
            <a:ext cx="6102825" cy="6858000"/>
          </a:xfrm>
          <a:prstGeom prst="rect">
            <a:avLst/>
          </a:prstGeom>
        </p:spPr>
      </p:pic>
    </p:spTree>
    <p:extLst>
      <p:ext uri="{BB962C8B-B14F-4D97-AF65-F5344CB8AC3E}">
        <p14:creationId xmlns:p14="http://schemas.microsoft.com/office/powerpoint/2010/main" val="4226964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treemap chart&#10;&#10;Description automatically generated">
            <a:extLst>
              <a:ext uri="{FF2B5EF4-FFF2-40B4-BE49-F238E27FC236}">
                <a16:creationId xmlns:a16="http://schemas.microsoft.com/office/drawing/2014/main" id="{C174C634-6616-4E67-AADC-FA111C6E540A}"/>
              </a:ext>
            </a:extLst>
          </p:cNvPr>
          <p:cNvPicPr>
            <a:picLocks noChangeAspect="1"/>
          </p:cNvPicPr>
          <p:nvPr/>
        </p:nvPicPr>
        <p:blipFill>
          <a:blip r:embed="rId3"/>
          <a:stretch>
            <a:fillRect/>
          </a:stretch>
        </p:blipFill>
        <p:spPr>
          <a:xfrm>
            <a:off x="1698060" y="1451250"/>
            <a:ext cx="4504705" cy="5033799"/>
          </a:xfrm>
          <a:prstGeom prst="rect">
            <a:avLst/>
          </a:prstGeom>
        </p:spPr>
      </p:pic>
      <p:sp>
        <p:nvSpPr>
          <p:cNvPr id="12" name="Officid ea sunditias ab ipid estio vollupt atibus dolorerferum qui dolore sedit esequi voloreped mi, sanisqu aerorerest…">
            <a:extLst>
              <a:ext uri="{FF2B5EF4-FFF2-40B4-BE49-F238E27FC236}">
                <a16:creationId xmlns:a16="http://schemas.microsoft.com/office/drawing/2014/main" id="{EDB0C0CA-19A8-44ED-98FD-5B59E9C90FCE}"/>
              </a:ext>
            </a:extLst>
          </p:cNvPr>
          <p:cNvSpPr txBox="1"/>
          <p:nvPr/>
        </p:nvSpPr>
        <p:spPr>
          <a:xfrm>
            <a:off x="5785257" y="1267496"/>
            <a:ext cx="6150711" cy="14738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algn="l">
              <a:lnSpc>
                <a:spcPct val="90000"/>
              </a:lnSpc>
              <a:spcBef>
                <a:spcPts val="1500"/>
              </a:spcBef>
              <a:buSzPct val="125000"/>
              <a:defRPr sz="4000" b="0">
                <a:solidFill>
                  <a:srgbClr val="8A418F"/>
                </a:solidFill>
              </a:defRPr>
            </a:pPr>
            <a:r>
              <a:rPr lang="en-GB" sz="2400">
                <a:solidFill>
                  <a:srgbClr val="201F41"/>
                </a:solidFill>
                <a:latin typeface="Arial" panose="020B0604020202020204" pitchFamily="34" charset="0"/>
                <a:cs typeface="Arial" panose="020B0604020202020204" pitchFamily="34" charset="0"/>
              </a:rPr>
              <a:t>A matching delivery system is achieved with the use of coordinated strategies: </a:t>
            </a:r>
            <a:r>
              <a:rPr lang="en-GB" sz="2400" i="1">
                <a:solidFill>
                  <a:srgbClr val="201F41"/>
                </a:solidFill>
                <a:latin typeface="Arial" panose="020B0604020202020204" pitchFamily="34" charset="0"/>
                <a:cs typeface="Arial" panose="020B0604020202020204" pitchFamily="34" charset="0"/>
              </a:rPr>
              <a:t>reduce</a:t>
            </a:r>
            <a:r>
              <a:rPr lang="en-GB" sz="2400">
                <a:solidFill>
                  <a:srgbClr val="201F41"/>
                </a:solidFill>
                <a:latin typeface="Arial" panose="020B0604020202020204" pitchFamily="34" charset="0"/>
                <a:cs typeface="Arial" panose="020B0604020202020204" pitchFamily="34" charset="0"/>
              </a:rPr>
              <a:t>, </a:t>
            </a:r>
            <a:r>
              <a:rPr lang="en-GB" sz="2400" i="1">
                <a:solidFill>
                  <a:srgbClr val="201F41"/>
                </a:solidFill>
                <a:latin typeface="Arial" panose="020B0604020202020204" pitchFamily="34" charset="0"/>
                <a:cs typeface="Arial" panose="020B0604020202020204" pitchFamily="34" charset="0"/>
              </a:rPr>
              <a:t>buffer</a:t>
            </a:r>
            <a:r>
              <a:rPr lang="en-GB" sz="2400">
                <a:solidFill>
                  <a:srgbClr val="201F41"/>
                </a:solidFill>
                <a:latin typeface="Arial" panose="020B0604020202020204" pitchFamily="34" charset="0"/>
                <a:cs typeface="Arial" panose="020B0604020202020204" pitchFamily="34" charset="0"/>
              </a:rPr>
              <a:t>, </a:t>
            </a:r>
            <a:r>
              <a:rPr lang="en-GB" sz="2400" i="1">
                <a:solidFill>
                  <a:srgbClr val="201F41"/>
                </a:solidFill>
                <a:latin typeface="Arial" panose="020B0604020202020204" pitchFamily="34" charset="0"/>
                <a:cs typeface="Arial" panose="020B0604020202020204" pitchFamily="34" charset="0"/>
              </a:rPr>
              <a:t>postponement/separation</a:t>
            </a:r>
            <a:r>
              <a:rPr lang="en-GB" sz="2400">
                <a:solidFill>
                  <a:srgbClr val="201F41"/>
                </a:solidFill>
                <a:latin typeface="Arial" panose="020B0604020202020204" pitchFamily="34" charset="0"/>
                <a:cs typeface="Arial" panose="020B0604020202020204" pitchFamily="34" charset="0"/>
              </a:rPr>
              <a:t>, to manage variation and uncertainty </a:t>
            </a:r>
            <a:endParaRPr sz="2400">
              <a:solidFill>
                <a:srgbClr val="201F41"/>
              </a:solidFill>
              <a:latin typeface="Arial" panose="020B0604020202020204" pitchFamily="34" charset="0"/>
              <a:cs typeface="Arial" panose="020B0604020202020204" pitchFamily="34" charset="0"/>
            </a:endParaRPr>
          </a:p>
        </p:txBody>
      </p:sp>
      <p:sp>
        <p:nvSpPr>
          <p:cNvPr id="13" name="Cloud tech for SMEs">
            <a:extLst>
              <a:ext uri="{FF2B5EF4-FFF2-40B4-BE49-F238E27FC236}">
                <a16:creationId xmlns:a16="http://schemas.microsoft.com/office/drawing/2014/main" id="{8E1964C3-F8B9-47CC-8CB5-975C11FE8D63}"/>
              </a:ext>
            </a:extLst>
          </p:cNvPr>
          <p:cNvSpPr txBox="1"/>
          <p:nvPr/>
        </p:nvSpPr>
        <p:spPr>
          <a:xfrm>
            <a:off x="3195898" y="169976"/>
            <a:ext cx="7609896" cy="5799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Is your value delivery system aligned?</a:t>
            </a:r>
            <a:endParaRPr sz="3200" b="1">
              <a:solidFill>
                <a:srgbClr val="FFB000"/>
              </a:solidFill>
              <a:latin typeface="Arial" panose="020B0604020202020204" pitchFamily="34" charset="0"/>
              <a:ea typeface="+mj-ea"/>
              <a:cs typeface="Arial" panose="020B0604020202020204" pitchFamily="34" charset="0"/>
            </a:endParaRPr>
          </a:p>
        </p:txBody>
      </p:sp>
      <p:pic>
        <p:nvPicPr>
          <p:cNvPr id="2" name="Picture 3" descr="Diagram&#10;&#10;Description automatically generated">
            <a:extLst>
              <a:ext uri="{FF2B5EF4-FFF2-40B4-BE49-F238E27FC236}">
                <a16:creationId xmlns:a16="http://schemas.microsoft.com/office/drawing/2014/main" id="{84D345EF-9AE4-4D9C-AEED-74080C0E2DF4}"/>
              </a:ext>
            </a:extLst>
          </p:cNvPr>
          <p:cNvPicPr>
            <a:picLocks noChangeAspect="1"/>
          </p:cNvPicPr>
          <p:nvPr/>
        </p:nvPicPr>
        <p:blipFill rotWithShape="1">
          <a:blip r:embed="rId4"/>
          <a:srcRect t="-1858" r="295" b="2167"/>
          <a:stretch/>
        </p:blipFill>
        <p:spPr>
          <a:xfrm>
            <a:off x="7007144" y="2741629"/>
            <a:ext cx="3340337" cy="3178771"/>
          </a:xfrm>
          <a:prstGeom prst="rect">
            <a:avLst/>
          </a:prstGeom>
        </p:spPr>
      </p:pic>
    </p:spTree>
    <p:extLst>
      <p:ext uri="{BB962C8B-B14F-4D97-AF65-F5344CB8AC3E}">
        <p14:creationId xmlns:p14="http://schemas.microsoft.com/office/powerpoint/2010/main" val="4017686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SSION ONE…">
            <a:extLst>
              <a:ext uri="{FF2B5EF4-FFF2-40B4-BE49-F238E27FC236}">
                <a16:creationId xmlns:a16="http://schemas.microsoft.com/office/drawing/2014/main" id="{0A50559E-8DA3-A24A-AADA-92981A341096}"/>
              </a:ext>
            </a:extLst>
          </p:cNvPr>
          <p:cNvSpPr txBox="1"/>
          <p:nvPr/>
        </p:nvSpPr>
        <p:spPr>
          <a:xfrm>
            <a:off x="3168165" y="2583127"/>
            <a:ext cx="7605853" cy="25736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437" tIns="71437" rIns="71437" bIns="7143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0" indent="0" defTabSz="821531" fontAlgn="auto" hangingPunct="0">
              <a:lnSpc>
                <a:spcPct val="100000"/>
              </a:lnSpc>
              <a:spcBef>
                <a:spcPts val="0"/>
              </a:spcBef>
              <a:spcAft>
                <a:spcPts val="0"/>
              </a:spcAft>
              <a:buClrTx/>
              <a:buSzTx/>
              <a:buFontTx/>
              <a:buNone/>
              <a:tabLst/>
              <a:defRPr kumimoji="0" sz="10600" b="1" i="0" u="none" strike="noStrike" cap="none" spc="0" normalizeH="0" baseline="0">
                <a:ln>
                  <a:noFill/>
                </a:ln>
                <a:solidFill>
                  <a:srgbClr val="201F41"/>
                </a:solidFill>
                <a:effectLst/>
                <a:uFillTx/>
                <a:latin typeface="Arial" panose="020B0604020202020204" pitchFamily="34" charset="0"/>
                <a:ea typeface="Helvetica Neue"/>
                <a:cs typeface="Arial" panose="020B0604020202020204" pitchFamily="34" charset="0"/>
                <a:sym typeface="Helvetica Neue"/>
              </a:defRPr>
            </a:lvl1pPr>
            <a:lvl2pPr marL="0" marR="0" indent="2286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0" marR="0" lvl="0" indent="0" algn="l" defTabSz="410766" rtl="0" eaLnBrk="1" fontAlgn="auto" latinLnBrk="0" hangingPunct="0">
              <a:lnSpc>
                <a:spcPct val="90000"/>
              </a:lnSpc>
              <a:spcBef>
                <a:spcPts val="750"/>
              </a:spcBef>
              <a:spcAft>
                <a:spcPts val="0"/>
              </a:spcAft>
              <a:buClrTx/>
              <a:buSzPct val="100000"/>
              <a:buFontTx/>
              <a:buNone/>
              <a:tabLst/>
              <a:defRPr sz="4000" b="0">
                <a:solidFill>
                  <a:srgbClr val="8A418F"/>
                </a:solidFill>
              </a:defRPr>
            </a:pPr>
            <a:r>
              <a:rPr kumimoji="0" lang="en-GB" sz="3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Helvetica Neue"/>
              </a:rPr>
              <a:t>PROCESS MAPPING: </a:t>
            </a:r>
            <a:r>
              <a:rPr lang="en-GB" sz="3600" kern="0">
                <a:solidFill>
                  <a:schemeClr val="bg1"/>
                </a:solidFill>
                <a:latin typeface="Arial"/>
                <a:cs typeface="Arial"/>
              </a:rPr>
              <a:t>Value Stream Mapping and Service Blueprinting  </a:t>
            </a:r>
            <a:endParaRPr kumimoji="0" lang="en-GB" sz="3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sym typeface="Helvetica Neue"/>
            </a:endParaRPr>
          </a:p>
          <a:p>
            <a:pPr marL="0" marR="0" lvl="0" indent="0" algn="l" defTabSz="410766" rtl="0" eaLnBrk="1" fontAlgn="auto" latinLnBrk="0" hangingPunct="0">
              <a:lnSpc>
                <a:spcPct val="90000"/>
              </a:lnSpc>
              <a:spcBef>
                <a:spcPts val="750"/>
              </a:spcBef>
              <a:spcAft>
                <a:spcPts val="0"/>
              </a:spcAft>
              <a:buClrTx/>
              <a:buSzPct val="100000"/>
              <a:buFontTx/>
              <a:buNone/>
              <a:tabLst/>
              <a:defRPr sz="4000" b="0">
                <a:solidFill>
                  <a:srgbClr val="8A418F"/>
                </a:solidFill>
              </a:defRPr>
            </a:pPr>
            <a:endParaRPr kumimoji="0" lang="en-GB" sz="60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653904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781CB5-7BBC-B844-B3AC-239448E5DD48}"/>
              </a:ext>
            </a:extLst>
          </p:cNvPr>
          <p:cNvSpPr/>
          <p:nvPr/>
        </p:nvSpPr>
        <p:spPr>
          <a:xfrm>
            <a:off x="8608011" y="0"/>
            <a:ext cx="3583990" cy="1634230"/>
          </a:xfrm>
          <a:prstGeom prst="rect">
            <a:avLst/>
          </a:prstGeom>
          <a:pattFill prst="dkUpDiag">
            <a:fgClr>
              <a:srgbClr val="74E0C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503839D2-0AAC-4223-A5F6-B38CD87F6A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42" b="8095"/>
          <a:stretch/>
        </p:blipFill>
        <p:spPr bwMode="auto">
          <a:xfrm>
            <a:off x="8395093" y="269121"/>
            <a:ext cx="3583991" cy="1634230"/>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tech for SMEs">
            <a:extLst>
              <a:ext uri="{FF2B5EF4-FFF2-40B4-BE49-F238E27FC236}">
                <a16:creationId xmlns:a16="http://schemas.microsoft.com/office/drawing/2014/main" id="{A363652D-E24A-FA46-B4C5-48A186F84D0D}"/>
              </a:ext>
            </a:extLst>
          </p:cNvPr>
          <p:cNvSpPr txBox="1"/>
          <p:nvPr/>
        </p:nvSpPr>
        <p:spPr>
          <a:xfrm>
            <a:off x="1081962" y="1769400"/>
            <a:ext cx="8976530" cy="887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10600">
                <a:solidFill>
                  <a:srgbClr val="D5233E"/>
                </a:solidFill>
              </a:defRPr>
            </a:lvl1pPr>
          </a:lstStyle>
          <a:p>
            <a:endParaRPr sz="5300">
              <a:solidFill>
                <a:srgbClr val="E6005B"/>
              </a:solidFill>
            </a:endParaRPr>
          </a:p>
        </p:txBody>
      </p:sp>
      <p:sp>
        <p:nvSpPr>
          <p:cNvPr id="6" name="Cloud tech for SMEs">
            <a:extLst>
              <a:ext uri="{FF2B5EF4-FFF2-40B4-BE49-F238E27FC236}">
                <a16:creationId xmlns:a16="http://schemas.microsoft.com/office/drawing/2014/main" id="{35CAC890-9C9E-48F9-B7B1-84BD4E152D45}"/>
              </a:ext>
            </a:extLst>
          </p:cNvPr>
          <p:cNvSpPr txBox="1"/>
          <p:nvPr/>
        </p:nvSpPr>
        <p:spPr>
          <a:xfrm>
            <a:off x="671872" y="1366170"/>
            <a:ext cx="7609896" cy="579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An example: basic flow chart</a:t>
            </a:r>
            <a:endParaRPr sz="3200" b="1">
              <a:solidFill>
                <a:srgbClr val="FFB000"/>
              </a:solidFill>
              <a:latin typeface="Arial" panose="020B0604020202020204" pitchFamily="34" charset="0"/>
              <a:ea typeface="+mj-ea"/>
              <a:cs typeface="Arial" panose="020B0604020202020204" pitchFamily="34" charset="0"/>
            </a:endParaRPr>
          </a:p>
        </p:txBody>
      </p:sp>
      <p:sp>
        <p:nvSpPr>
          <p:cNvPr id="9" name="Officid ea sunditias ab ipid estio vollupt atibus dolorerferum qui dolore sedit esequi voloreped mi, sanisqu aerorerest…">
            <a:extLst>
              <a:ext uri="{FF2B5EF4-FFF2-40B4-BE49-F238E27FC236}">
                <a16:creationId xmlns:a16="http://schemas.microsoft.com/office/drawing/2014/main" id="{D89D686B-570E-42DF-9E0D-84EE7B1624C0}"/>
              </a:ext>
            </a:extLst>
          </p:cNvPr>
          <p:cNvSpPr txBox="1"/>
          <p:nvPr/>
        </p:nvSpPr>
        <p:spPr>
          <a:xfrm>
            <a:off x="671872" y="2129844"/>
            <a:ext cx="8976530" cy="1005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nSpc>
                <a:spcPct val="90000"/>
              </a:lnSpc>
              <a:spcBef>
                <a:spcPts val="750"/>
              </a:spcBef>
              <a:buClr>
                <a:srgbClr val="E6005B"/>
              </a:buClr>
              <a:buSzPct val="100000"/>
              <a:defRPr sz="4000" b="0">
                <a:solidFill>
                  <a:srgbClr val="8A418F"/>
                </a:solidFill>
              </a:defRPr>
            </a:pPr>
            <a:r>
              <a:rPr lang="en-GB" sz="2000" err="1">
                <a:solidFill>
                  <a:srgbClr val="201F41"/>
                </a:solidFill>
                <a:latin typeface="Arial" panose="020B0604020202020204" pitchFamily="34" charset="0"/>
                <a:cs typeface="Arial" panose="020B0604020202020204" pitchFamily="34" charset="0"/>
              </a:rPr>
              <a:t>Amberol</a:t>
            </a:r>
            <a:r>
              <a:rPr lang="en-GB" sz="2000">
                <a:solidFill>
                  <a:srgbClr val="201F41"/>
                </a:solidFill>
                <a:latin typeface="Arial" panose="020B0604020202020204" pitchFamily="34" charset="0"/>
                <a:cs typeface="Arial" panose="020B0604020202020204" pitchFamily="34" charset="0"/>
              </a:rPr>
              <a:t>, a planters and bins manufacturer, adopts a Make-To-Order approach, where products will only be put into production after order confirmation. </a:t>
            </a:r>
          </a:p>
          <a:p>
            <a:pPr>
              <a:lnSpc>
                <a:spcPct val="90000"/>
              </a:lnSpc>
              <a:spcBef>
                <a:spcPts val="750"/>
              </a:spcBef>
              <a:buClr>
                <a:srgbClr val="E6005B"/>
              </a:buClr>
              <a:buSzPct val="100000"/>
              <a:defRPr sz="4000" b="0">
                <a:solidFill>
                  <a:srgbClr val="8A418F"/>
                </a:solidFill>
              </a:defRPr>
            </a:pPr>
            <a:r>
              <a:rPr lang="en-GB" sz="2000">
                <a:solidFill>
                  <a:srgbClr val="201F41"/>
                </a:solidFill>
                <a:latin typeface="Arial" panose="020B0604020202020204" pitchFamily="34" charset="0"/>
                <a:cs typeface="Arial" panose="020B0604020202020204" pitchFamily="34" charset="0"/>
              </a:rPr>
              <a:t>The manufacturing process is as shown below: </a:t>
            </a:r>
          </a:p>
        </p:txBody>
      </p:sp>
      <p:sp>
        <p:nvSpPr>
          <p:cNvPr id="3" name="TextBox 2">
            <a:extLst>
              <a:ext uri="{FF2B5EF4-FFF2-40B4-BE49-F238E27FC236}">
                <a16:creationId xmlns:a16="http://schemas.microsoft.com/office/drawing/2014/main" id="{A6FCF008-0424-4E0E-B173-27F9B87B25C9}"/>
              </a:ext>
            </a:extLst>
          </p:cNvPr>
          <p:cNvSpPr txBox="1"/>
          <p:nvPr/>
        </p:nvSpPr>
        <p:spPr>
          <a:xfrm>
            <a:off x="9648402" y="6149341"/>
            <a:ext cx="2382871" cy="538609"/>
          </a:xfrm>
          <a:prstGeom prst="rect">
            <a:avLst/>
          </a:prstGeom>
          <a:noFill/>
        </p:spPr>
        <p:txBody>
          <a:bodyPr wrap="square" lIns="91440" tIns="45720" rIns="91440" bIns="45720" rtlCol="0" anchor="t">
            <a:spAutoFit/>
          </a:bodyPr>
          <a:lstStyle/>
          <a:p>
            <a:r>
              <a:rPr lang="en-GB" sz="1100" dirty="0">
                <a:latin typeface="Arial"/>
                <a:cs typeface="Arial"/>
              </a:rPr>
              <a:t>Source: Aquila Yeong, NBS</a:t>
            </a:r>
          </a:p>
          <a:p>
            <a:r>
              <a:rPr lang="en-GB" sz="1100" dirty="0">
                <a:latin typeface="Arial"/>
                <a:cs typeface="Arial"/>
                <a:hlinkClick r:id="rId4"/>
              </a:rPr>
              <a:t>www.Amberol.co.uk</a:t>
            </a:r>
            <a:r>
              <a:rPr lang="en-GB" sz="1100" dirty="0">
                <a:latin typeface="Arial"/>
                <a:cs typeface="Arial"/>
              </a:rPr>
              <a:t> </a:t>
            </a:r>
            <a:r>
              <a:rPr lang="en-GB" dirty="0">
                <a:latin typeface="Arial"/>
                <a:cs typeface="Arial"/>
              </a:rPr>
              <a:t> </a:t>
            </a:r>
            <a:endParaRPr lang="en-GB" dirty="0">
              <a:latin typeface="Arial" panose="020B0604020202020204" pitchFamily="34" charset="0"/>
              <a:cs typeface="Arial" panose="020B0604020202020204" pitchFamily="34" charset="0"/>
            </a:endParaRPr>
          </a:p>
        </p:txBody>
      </p:sp>
      <p:pic>
        <p:nvPicPr>
          <p:cNvPr id="4" name="Picture 3" descr="Diagram&#10;&#10;Description automatically generated">
            <a:extLst>
              <a:ext uri="{FF2B5EF4-FFF2-40B4-BE49-F238E27FC236}">
                <a16:creationId xmlns:a16="http://schemas.microsoft.com/office/drawing/2014/main" id="{0589216D-8317-E940-B39A-F364330327C7}"/>
              </a:ext>
            </a:extLst>
          </p:cNvPr>
          <p:cNvPicPr>
            <a:picLocks noChangeAspect="1"/>
          </p:cNvPicPr>
          <p:nvPr/>
        </p:nvPicPr>
        <p:blipFill>
          <a:blip r:embed="rId5"/>
          <a:stretch>
            <a:fillRect/>
          </a:stretch>
        </p:blipFill>
        <p:spPr>
          <a:xfrm>
            <a:off x="671872" y="3362062"/>
            <a:ext cx="9647583" cy="2964017"/>
          </a:xfrm>
          <a:prstGeom prst="rect">
            <a:avLst/>
          </a:prstGeom>
        </p:spPr>
      </p:pic>
    </p:spTree>
    <p:extLst>
      <p:ext uri="{BB962C8B-B14F-4D97-AF65-F5344CB8AC3E}">
        <p14:creationId xmlns:p14="http://schemas.microsoft.com/office/powerpoint/2010/main" val="2983906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Cloud tech for SMEs">
            <a:extLst>
              <a:ext uri="{FF2B5EF4-FFF2-40B4-BE49-F238E27FC236}">
                <a16:creationId xmlns:a16="http://schemas.microsoft.com/office/drawing/2014/main" id="{A363652D-E24A-FA46-B4C5-48A186F84D0D}"/>
              </a:ext>
            </a:extLst>
          </p:cNvPr>
          <p:cNvSpPr txBox="1"/>
          <p:nvPr/>
        </p:nvSpPr>
        <p:spPr>
          <a:xfrm>
            <a:off x="1081962" y="1769400"/>
            <a:ext cx="8976530" cy="887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10600">
                <a:solidFill>
                  <a:srgbClr val="D5233E"/>
                </a:solidFill>
              </a:defRPr>
            </a:lvl1pPr>
          </a:lstStyle>
          <a:p>
            <a:endParaRPr sz="5300">
              <a:solidFill>
                <a:srgbClr val="E6005B"/>
              </a:solidFill>
            </a:endParaRPr>
          </a:p>
        </p:txBody>
      </p:sp>
      <p:sp>
        <p:nvSpPr>
          <p:cNvPr id="6" name="Cloud tech for SMEs">
            <a:extLst>
              <a:ext uri="{FF2B5EF4-FFF2-40B4-BE49-F238E27FC236}">
                <a16:creationId xmlns:a16="http://schemas.microsoft.com/office/drawing/2014/main" id="{35CAC890-9C9E-48F9-B7B1-84BD4E152D45}"/>
              </a:ext>
            </a:extLst>
          </p:cNvPr>
          <p:cNvSpPr txBox="1"/>
          <p:nvPr/>
        </p:nvSpPr>
        <p:spPr>
          <a:xfrm>
            <a:off x="677068" y="1354727"/>
            <a:ext cx="11372363" cy="579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An example: basic flow chart (customer’s perspective)</a:t>
            </a:r>
            <a:endParaRPr sz="3200" b="1">
              <a:solidFill>
                <a:srgbClr val="FFB000"/>
              </a:solidFill>
              <a:latin typeface="Arial" panose="020B0604020202020204" pitchFamily="34" charset="0"/>
              <a:ea typeface="+mj-ea"/>
              <a:cs typeface="Arial" panose="020B0604020202020204" pitchFamily="34" charset="0"/>
            </a:endParaRPr>
          </a:p>
        </p:txBody>
      </p:sp>
      <p:sp>
        <p:nvSpPr>
          <p:cNvPr id="9" name="Officid ea sunditias ab ipid estio vollupt atibus dolorerferum qui dolore sedit esequi voloreped mi, sanisqu aerorerest…">
            <a:extLst>
              <a:ext uri="{FF2B5EF4-FFF2-40B4-BE49-F238E27FC236}">
                <a16:creationId xmlns:a16="http://schemas.microsoft.com/office/drawing/2014/main" id="{D89D686B-570E-42DF-9E0D-84EE7B1624C0}"/>
              </a:ext>
            </a:extLst>
          </p:cNvPr>
          <p:cNvSpPr txBox="1"/>
          <p:nvPr/>
        </p:nvSpPr>
        <p:spPr>
          <a:xfrm>
            <a:off x="677069" y="1994943"/>
            <a:ext cx="9099902" cy="62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nSpc>
                <a:spcPct val="90000"/>
              </a:lnSpc>
              <a:spcBef>
                <a:spcPts val="750"/>
              </a:spcBef>
              <a:buClr>
                <a:srgbClr val="E6005B"/>
              </a:buClr>
              <a:buSzPct val="100000"/>
              <a:defRPr sz="4000" b="0">
                <a:solidFill>
                  <a:srgbClr val="8A418F"/>
                </a:solidFill>
              </a:defRPr>
            </a:pPr>
            <a:r>
              <a:rPr lang="en-GB" sz="2000">
                <a:solidFill>
                  <a:srgbClr val="1D1934"/>
                </a:solidFill>
                <a:latin typeface="Arial" panose="020B0604020202020204" pitchFamily="34" charset="0"/>
                <a:cs typeface="Arial" panose="020B0604020202020204" pitchFamily="34" charset="0"/>
              </a:rPr>
              <a:t>For businesses with service elements, a value flow map could be drawn by adopting the customer’s perspective or customer’s journey</a:t>
            </a:r>
          </a:p>
        </p:txBody>
      </p:sp>
      <p:sp>
        <p:nvSpPr>
          <p:cNvPr id="7" name="TextBox 6">
            <a:extLst>
              <a:ext uri="{FF2B5EF4-FFF2-40B4-BE49-F238E27FC236}">
                <a16:creationId xmlns:a16="http://schemas.microsoft.com/office/drawing/2014/main" id="{A614DB8B-E75D-4646-95E3-267803587059}"/>
              </a:ext>
            </a:extLst>
          </p:cNvPr>
          <p:cNvSpPr txBox="1"/>
          <p:nvPr/>
        </p:nvSpPr>
        <p:spPr>
          <a:xfrm>
            <a:off x="9666560" y="6115604"/>
            <a:ext cx="2382871" cy="276999"/>
          </a:xfrm>
          <a:prstGeom prst="rect">
            <a:avLst/>
          </a:prstGeom>
          <a:noFill/>
        </p:spPr>
        <p:txBody>
          <a:bodyPr wrap="square" lIns="91440" tIns="45720" rIns="91440" bIns="45720" rtlCol="0" anchor="t">
            <a:spAutoFit/>
          </a:bodyPr>
          <a:lstStyle/>
          <a:p>
            <a:r>
              <a:rPr lang="en-GB" sz="900" dirty="0">
                <a:latin typeface="Arial"/>
                <a:cs typeface="Arial"/>
              </a:rPr>
              <a:t>Source: Aquila Yeong, NBS</a:t>
            </a:r>
            <a:r>
              <a:rPr lang="en-GB" sz="1200" dirty="0">
                <a:latin typeface="Arial"/>
                <a:cs typeface="Arial"/>
              </a:rPr>
              <a:t> </a:t>
            </a:r>
            <a:endParaRPr lang="en-GB" sz="1200" dirty="0">
              <a:latin typeface="Arial" panose="020B0604020202020204" pitchFamily="34" charset="0"/>
              <a:cs typeface="Arial" panose="020B0604020202020204" pitchFamily="34" charset="0"/>
            </a:endParaRPr>
          </a:p>
        </p:txBody>
      </p:sp>
      <p:pic>
        <p:nvPicPr>
          <p:cNvPr id="4" name="Picture 3" descr="Diagram&#10;&#10;Description automatically generated with medium confidence">
            <a:extLst>
              <a:ext uri="{FF2B5EF4-FFF2-40B4-BE49-F238E27FC236}">
                <a16:creationId xmlns:a16="http://schemas.microsoft.com/office/drawing/2014/main" id="{3825B8FB-D650-A34E-8332-551408FBC049}"/>
              </a:ext>
            </a:extLst>
          </p:cNvPr>
          <p:cNvPicPr>
            <a:picLocks noChangeAspect="1"/>
          </p:cNvPicPr>
          <p:nvPr/>
        </p:nvPicPr>
        <p:blipFill>
          <a:blip r:embed="rId4"/>
          <a:stretch>
            <a:fillRect/>
          </a:stretch>
        </p:blipFill>
        <p:spPr>
          <a:xfrm>
            <a:off x="554594" y="2821660"/>
            <a:ext cx="11372363" cy="2406977"/>
          </a:xfrm>
          <a:prstGeom prst="rect">
            <a:avLst/>
          </a:prstGeom>
        </p:spPr>
      </p:pic>
    </p:spTree>
    <p:extLst>
      <p:ext uri="{BB962C8B-B14F-4D97-AF65-F5344CB8AC3E}">
        <p14:creationId xmlns:p14="http://schemas.microsoft.com/office/powerpoint/2010/main" val="411952344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loud tech for SMEs">
            <a:extLst>
              <a:ext uri="{FF2B5EF4-FFF2-40B4-BE49-F238E27FC236}">
                <a16:creationId xmlns:a16="http://schemas.microsoft.com/office/drawing/2014/main" id="{B41EE622-D575-4EA9-B53F-8608F7D317F4}"/>
              </a:ext>
            </a:extLst>
          </p:cNvPr>
          <p:cNvSpPr txBox="1"/>
          <p:nvPr/>
        </p:nvSpPr>
        <p:spPr>
          <a:xfrm>
            <a:off x="683332" y="1309777"/>
            <a:ext cx="7609896" cy="5799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An Example: SIPOC</a:t>
            </a:r>
            <a:endParaRPr sz="3200" b="1">
              <a:solidFill>
                <a:srgbClr val="FFB000"/>
              </a:solidFill>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id="{8D9D5181-C909-40E6-A53B-1EF9E33FD7F8}"/>
              </a:ext>
            </a:extLst>
          </p:cNvPr>
          <p:cNvSpPr txBox="1"/>
          <p:nvPr/>
        </p:nvSpPr>
        <p:spPr>
          <a:xfrm>
            <a:off x="683332" y="6216166"/>
            <a:ext cx="7713955" cy="307777"/>
          </a:xfrm>
          <a:prstGeom prst="rect">
            <a:avLst/>
          </a:prstGeom>
          <a:noFill/>
        </p:spPr>
        <p:txBody>
          <a:bodyPr wrap="square" rtlCol="0">
            <a:spAutoFit/>
          </a:bodyPr>
          <a:lstStyle/>
          <a:p>
            <a:r>
              <a:rPr lang="en-GB" sz="1400" dirty="0">
                <a:solidFill>
                  <a:srgbClr val="1D1934"/>
                </a:solidFill>
                <a:latin typeface="Arial" panose="020B0604020202020204" pitchFamily="34" charset="0"/>
                <a:cs typeface="Arial" panose="020B0604020202020204" pitchFamily="34" charset="0"/>
              </a:rPr>
              <a:t>Refer to Video available on VLE for further guidance: Mod10 Process Mapping 3 – SIPOC</a:t>
            </a:r>
          </a:p>
        </p:txBody>
      </p:sp>
      <p:sp>
        <p:nvSpPr>
          <p:cNvPr id="10" name="TextBox 9">
            <a:extLst>
              <a:ext uri="{FF2B5EF4-FFF2-40B4-BE49-F238E27FC236}">
                <a16:creationId xmlns:a16="http://schemas.microsoft.com/office/drawing/2014/main" id="{F693DB87-A5D4-427D-9BA3-E4561266CA34}"/>
              </a:ext>
            </a:extLst>
          </p:cNvPr>
          <p:cNvSpPr txBox="1"/>
          <p:nvPr/>
        </p:nvSpPr>
        <p:spPr>
          <a:xfrm>
            <a:off x="9289473" y="6216166"/>
            <a:ext cx="2706652" cy="246221"/>
          </a:xfrm>
          <a:prstGeom prst="rect">
            <a:avLst/>
          </a:prstGeom>
          <a:noFill/>
        </p:spPr>
        <p:txBody>
          <a:bodyPr wrap="square" lIns="91440" tIns="45720" rIns="91440" bIns="45720" rtlCol="0" anchor="t">
            <a:spAutoFit/>
          </a:bodyPr>
          <a:lstStyle/>
          <a:p>
            <a:r>
              <a:rPr lang="en-GB" sz="1000" i="1" dirty="0">
                <a:solidFill>
                  <a:srgbClr val="1D1934"/>
                </a:solidFill>
                <a:latin typeface="Arial" panose="020B0604020202020204" pitchFamily="34" charset="0"/>
                <a:cs typeface="Arial" panose="020B0604020202020204" pitchFamily="34" charset="0"/>
              </a:rPr>
              <a:t>Source: Tammi Sinha – SU</a:t>
            </a:r>
          </a:p>
        </p:txBody>
      </p:sp>
      <p:pic>
        <p:nvPicPr>
          <p:cNvPr id="4" name="Picture 3" descr="Table&#10;&#10;Description automatically generated">
            <a:extLst>
              <a:ext uri="{FF2B5EF4-FFF2-40B4-BE49-F238E27FC236}">
                <a16:creationId xmlns:a16="http://schemas.microsoft.com/office/drawing/2014/main" id="{75BE9E0A-8988-8744-9C20-962542230FF3}"/>
              </a:ext>
            </a:extLst>
          </p:cNvPr>
          <p:cNvPicPr>
            <a:picLocks noChangeAspect="1"/>
          </p:cNvPicPr>
          <p:nvPr/>
        </p:nvPicPr>
        <p:blipFill>
          <a:blip r:embed="rId3"/>
          <a:stretch>
            <a:fillRect/>
          </a:stretch>
        </p:blipFill>
        <p:spPr>
          <a:xfrm>
            <a:off x="503859" y="1810232"/>
            <a:ext cx="9993926" cy="4171068"/>
          </a:xfrm>
          <a:prstGeom prst="rect">
            <a:avLst/>
          </a:prstGeom>
        </p:spPr>
      </p:pic>
    </p:spTree>
    <p:extLst>
      <p:ext uri="{BB962C8B-B14F-4D97-AF65-F5344CB8AC3E}">
        <p14:creationId xmlns:p14="http://schemas.microsoft.com/office/powerpoint/2010/main" val="3202107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EB6EBF-967F-424A-9FEB-CEC949C479F3}"/>
              </a:ext>
            </a:extLst>
          </p:cNvPr>
          <p:cNvSpPr/>
          <p:nvPr/>
        </p:nvSpPr>
        <p:spPr>
          <a:xfrm>
            <a:off x="7951304" y="0"/>
            <a:ext cx="4240697" cy="3525078"/>
          </a:xfrm>
          <a:prstGeom prst="rect">
            <a:avLst/>
          </a:prstGeom>
          <a:pattFill prst="dkUpDiag">
            <a:fgClr>
              <a:srgbClr val="74E0C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a:extLst>
              <a:ext uri="{FF2B5EF4-FFF2-40B4-BE49-F238E27FC236}">
                <a16:creationId xmlns:a16="http://schemas.microsoft.com/office/drawing/2014/main" id="{E269CAE4-D35B-47C3-9E47-E6FF226EF4F2}"/>
              </a:ext>
            </a:extLst>
          </p:cNvPr>
          <p:cNvSpPr>
            <a:spLocks noGrp="1"/>
          </p:cNvSpPr>
          <p:nvPr>
            <p:ph idx="1"/>
          </p:nvPr>
        </p:nvSpPr>
        <p:spPr>
          <a:xfrm>
            <a:off x="841054" y="2167988"/>
            <a:ext cx="10515600" cy="3781629"/>
          </a:xfrm>
        </p:spPr>
        <p:txBody>
          <a:bodyPr/>
          <a:lstStyle/>
          <a:p>
            <a:pPr marL="186300" indent="-186300">
              <a:buClr>
                <a:srgbClr val="FFB000"/>
              </a:buClr>
            </a:pPr>
            <a:r>
              <a:rPr lang="en-GB" sz="2400" dirty="0">
                <a:solidFill>
                  <a:srgbClr val="1D1934"/>
                </a:solidFill>
                <a:latin typeface="Arial" panose="020B0604020202020204" pitchFamily="34" charset="0"/>
                <a:cs typeface="Arial" panose="020B0604020202020204" pitchFamily="34" charset="0"/>
              </a:rPr>
              <a:t>Get orders?</a:t>
            </a:r>
          </a:p>
          <a:p>
            <a:pPr marL="186300" indent="-186300">
              <a:buClr>
                <a:srgbClr val="FFB000"/>
              </a:buClr>
            </a:pPr>
            <a:r>
              <a:rPr lang="en-GB" sz="2400" dirty="0">
                <a:solidFill>
                  <a:srgbClr val="1D1934"/>
                </a:solidFill>
                <a:latin typeface="Arial" panose="020B0604020202020204" pitchFamily="34" charset="0"/>
                <a:cs typeface="Arial" panose="020B0604020202020204" pitchFamily="34" charset="0"/>
              </a:rPr>
              <a:t>Fulfil orders?</a:t>
            </a:r>
          </a:p>
          <a:p>
            <a:pPr marL="186300" indent="-186300">
              <a:buClr>
                <a:srgbClr val="FFB000"/>
              </a:buClr>
            </a:pPr>
            <a:r>
              <a:rPr lang="en-GB" sz="2400" dirty="0">
                <a:solidFill>
                  <a:srgbClr val="1D1934"/>
                </a:solidFill>
                <a:latin typeface="Arial" panose="020B0604020202020204" pitchFamily="34" charset="0"/>
                <a:cs typeface="Arial" panose="020B0604020202020204" pitchFamily="34" charset="0"/>
              </a:rPr>
              <a:t>Develop products, services and processes?</a:t>
            </a:r>
          </a:p>
          <a:p>
            <a:pPr marL="186300" indent="-186300">
              <a:buClr>
                <a:srgbClr val="FFB000"/>
              </a:buClr>
            </a:pPr>
            <a:r>
              <a:rPr lang="en-GB" sz="2400" dirty="0">
                <a:solidFill>
                  <a:srgbClr val="1D1934"/>
                </a:solidFill>
                <a:latin typeface="Arial" panose="020B0604020202020204" pitchFamily="34" charset="0"/>
                <a:cs typeface="Arial" panose="020B0604020202020204" pitchFamily="34" charset="0"/>
              </a:rPr>
              <a:t>Support products, services and processes?</a:t>
            </a:r>
          </a:p>
          <a:p>
            <a:pPr marL="186300" indent="-186300">
              <a:buClr>
                <a:srgbClr val="FFB000"/>
              </a:buClr>
            </a:pPr>
            <a:endParaRPr lang="en-GB" sz="2400" dirty="0">
              <a:solidFill>
                <a:srgbClr val="1D1934"/>
              </a:solidFill>
              <a:latin typeface="Arial" panose="020B0604020202020204" pitchFamily="34" charset="0"/>
              <a:cs typeface="Arial" panose="020B0604020202020204" pitchFamily="34" charset="0"/>
            </a:endParaRPr>
          </a:p>
          <a:p>
            <a:pPr marL="186300" indent="-186300">
              <a:buClr>
                <a:srgbClr val="FFB000"/>
              </a:buClr>
            </a:pPr>
            <a:r>
              <a:rPr lang="en-GB" sz="2400" dirty="0">
                <a:solidFill>
                  <a:srgbClr val="1D1934"/>
                </a:solidFill>
                <a:latin typeface="Arial" panose="020B0604020202020204" pitchFamily="34" charset="0"/>
                <a:cs typeface="Arial" panose="020B0604020202020204" pitchFamily="34" charset="0"/>
              </a:rPr>
              <a:t>What inputs, activities and outputs do you have?</a:t>
            </a:r>
          </a:p>
          <a:p>
            <a:pPr marL="186300" indent="-186300">
              <a:buClr>
                <a:srgbClr val="FFB000"/>
              </a:buClr>
            </a:pPr>
            <a:r>
              <a:rPr lang="en-GB" sz="2400" dirty="0">
                <a:solidFill>
                  <a:srgbClr val="1D1934"/>
                </a:solidFill>
                <a:latin typeface="Arial" panose="020B0604020202020204" pitchFamily="34" charset="0"/>
                <a:cs typeface="Arial" panose="020B0604020202020204" pitchFamily="34" charset="0"/>
              </a:rPr>
              <a:t>How do you manage the flow, materials and teams?</a:t>
            </a:r>
          </a:p>
          <a:p>
            <a:pPr marL="186300" indent="-186300">
              <a:buClr>
                <a:srgbClr val="FFB000"/>
              </a:buClr>
            </a:pPr>
            <a:r>
              <a:rPr lang="en-GB" sz="2400" dirty="0">
                <a:solidFill>
                  <a:srgbClr val="1D1934"/>
                </a:solidFill>
                <a:latin typeface="Arial" panose="020B0604020202020204" pitchFamily="34" charset="0"/>
                <a:cs typeface="Arial" panose="020B0604020202020204" pitchFamily="34" charset="0"/>
              </a:rPr>
              <a:t>Where are the pain and joy points in your process?</a:t>
            </a:r>
          </a:p>
          <a:p>
            <a:pPr marL="186300" indent="-186300">
              <a:buClr>
                <a:srgbClr val="FFB000"/>
              </a:buClr>
            </a:pPr>
            <a:r>
              <a:rPr lang="en-GB" sz="2400" dirty="0">
                <a:solidFill>
                  <a:srgbClr val="1D1934"/>
                </a:solidFill>
                <a:latin typeface="Arial" panose="020B0604020202020204" pitchFamily="34" charset="0"/>
                <a:cs typeface="Arial" panose="020B0604020202020204" pitchFamily="34" charset="0"/>
              </a:rPr>
              <a:t>Where is the ‘waste’ (i.e. activity that does not add value)?</a:t>
            </a:r>
          </a:p>
          <a:p>
            <a:pPr marL="186300" indent="-186300">
              <a:buClr>
                <a:srgbClr val="FFB000"/>
              </a:buClr>
            </a:pPr>
            <a:endParaRPr lang="en-GB" sz="2400" dirty="0">
              <a:solidFill>
                <a:srgbClr val="1D1934"/>
              </a:solidFill>
              <a:latin typeface="Arial" panose="020B0604020202020204" pitchFamily="34" charset="0"/>
              <a:cs typeface="Arial" panose="020B0604020202020204" pitchFamily="34" charset="0"/>
            </a:endParaRPr>
          </a:p>
        </p:txBody>
      </p:sp>
      <p:sp>
        <p:nvSpPr>
          <p:cNvPr id="7" name="Cloud tech for SMEs">
            <a:extLst>
              <a:ext uri="{FF2B5EF4-FFF2-40B4-BE49-F238E27FC236}">
                <a16:creationId xmlns:a16="http://schemas.microsoft.com/office/drawing/2014/main" id="{8DCF7F0B-F9CF-461B-B335-A0BEEC371690}"/>
              </a:ext>
            </a:extLst>
          </p:cNvPr>
          <p:cNvSpPr txBox="1"/>
          <p:nvPr/>
        </p:nvSpPr>
        <p:spPr>
          <a:xfrm>
            <a:off x="838200" y="1134529"/>
            <a:ext cx="7609896" cy="5799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An Example: IPO (Input/Output)</a:t>
            </a:r>
            <a:endParaRPr sz="3200" b="1">
              <a:solidFill>
                <a:srgbClr val="FFB000"/>
              </a:solidFill>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13CB0544-118E-45EF-98FC-C959EE59867A}"/>
              </a:ext>
            </a:extLst>
          </p:cNvPr>
          <p:cNvSpPr txBox="1"/>
          <p:nvPr/>
        </p:nvSpPr>
        <p:spPr>
          <a:xfrm>
            <a:off x="838200" y="6053070"/>
            <a:ext cx="6619182" cy="523220"/>
          </a:xfrm>
          <a:prstGeom prst="rect">
            <a:avLst/>
          </a:prstGeom>
          <a:noFill/>
        </p:spPr>
        <p:txBody>
          <a:bodyPr wrap="square" rtlCol="0">
            <a:spAutoFit/>
          </a:bodyPr>
          <a:lstStyle/>
          <a:p>
            <a:r>
              <a:rPr lang="en-GB" sz="1400" i="1" dirty="0">
                <a:solidFill>
                  <a:srgbClr val="1D1934"/>
                </a:solidFill>
                <a:latin typeface="Arial" panose="020B0604020202020204" pitchFamily="34" charset="0"/>
                <a:cs typeface="Arial" panose="020B0604020202020204" pitchFamily="34" charset="0"/>
              </a:rPr>
              <a:t>Refer to Video available on VLE for further guidance: Mod10 Process Mapping 4 – Input-Output Transformation</a:t>
            </a:r>
          </a:p>
        </p:txBody>
      </p:sp>
      <p:sp>
        <p:nvSpPr>
          <p:cNvPr id="9" name="TextBox 8">
            <a:extLst>
              <a:ext uri="{FF2B5EF4-FFF2-40B4-BE49-F238E27FC236}">
                <a16:creationId xmlns:a16="http://schemas.microsoft.com/office/drawing/2014/main" id="{D4DFB40F-E96B-49AA-9CAB-BCB0385E2E24}"/>
              </a:ext>
            </a:extLst>
          </p:cNvPr>
          <p:cNvSpPr txBox="1"/>
          <p:nvPr/>
        </p:nvSpPr>
        <p:spPr>
          <a:xfrm>
            <a:off x="9289473" y="6354691"/>
            <a:ext cx="2706652" cy="246221"/>
          </a:xfrm>
          <a:prstGeom prst="rect">
            <a:avLst/>
          </a:prstGeom>
          <a:noFill/>
        </p:spPr>
        <p:txBody>
          <a:bodyPr wrap="square" lIns="91440" tIns="45720" rIns="91440" bIns="45720" rtlCol="0" anchor="t">
            <a:spAutoFit/>
          </a:bodyPr>
          <a:lstStyle/>
          <a:p>
            <a:r>
              <a:rPr lang="en-GB" sz="1000" i="1" dirty="0">
                <a:latin typeface="Arial" panose="020B0604020202020204" pitchFamily="34" charset="0"/>
                <a:cs typeface="Arial" panose="020B0604020202020204" pitchFamily="34" charset="0"/>
              </a:rPr>
              <a:t>Source: Tammi Sinha – SU</a:t>
            </a:r>
          </a:p>
        </p:txBody>
      </p:sp>
      <p:pic>
        <p:nvPicPr>
          <p:cNvPr id="3" name="Picture 2" descr="A picture containing diagram&#10;&#10;Description automatically generated">
            <a:extLst>
              <a:ext uri="{FF2B5EF4-FFF2-40B4-BE49-F238E27FC236}">
                <a16:creationId xmlns:a16="http://schemas.microsoft.com/office/drawing/2014/main" id="{48D6C58D-160A-DC43-9785-732EF711EB26}"/>
              </a:ext>
            </a:extLst>
          </p:cNvPr>
          <p:cNvPicPr>
            <a:picLocks noChangeAspect="1"/>
          </p:cNvPicPr>
          <p:nvPr/>
        </p:nvPicPr>
        <p:blipFill>
          <a:blip r:embed="rId3"/>
          <a:stretch>
            <a:fillRect/>
          </a:stretch>
        </p:blipFill>
        <p:spPr>
          <a:xfrm>
            <a:off x="7457382" y="375486"/>
            <a:ext cx="4396495" cy="3378098"/>
          </a:xfrm>
          <a:prstGeom prst="rect">
            <a:avLst/>
          </a:prstGeom>
        </p:spPr>
      </p:pic>
    </p:spTree>
    <p:extLst>
      <p:ext uri="{BB962C8B-B14F-4D97-AF65-F5344CB8AC3E}">
        <p14:creationId xmlns:p14="http://schemas.microsoft.com/office/powerpoint/2010/main" val="1010281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951-031A-413B-DF5A-2D820978D20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550F610-33BE-497D-9F19-BC864BEC0C6F}"/>
              </a:ext>
            </a:extLst>
          </p:cNvPr>
          <p:cNvSpPr>
            <a:spLocks noGrp="1"/>
          </p:cNvSpPr>
          <p:nvPr>
            <p:ph idx="1"/>
          </p:nvPr>
        </p:nvSpPr>
        <p:spPr/>
        <p:txBody>
          <a:bodyPr/>
          <a:lstStyle/>
          <a:p>
            <a:endParaRPr lang="en-GB"/>
          </a:p>
        </p:txBody>
      </p:sp>
      <p:pic>
        <p:nvPicPr>
          <p:cNvPr id="4098" name="Picture 2">
            <a:extLst>
              <a:ext uri="{FF2B5EF4-FFF2-40B4-BE49-F238E27FC236}">
                <a16:creationId xmlns:a16="http://schemas.microsoft.com/office/drawing/2014/main" id="{3D1A8B59-2FFD-CC35-1E2E-588E5BED6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079" y="33897"/>
            <a:ext cx="5336088" cy="6737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9523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SSION ONE…">
            <a:extLst>
              <a:ext uri="{FF2B5EF4-FFF2-40B4-BE49-F238E27FC236}">
                <a16:creationId xmlns:a16="http://schemas.microsoft.com/office/drawing/2014/main" id="{0A50559E-8DA3-A24A-AADA-92981A341096}"/>
              </a:ext>
            </a:extLst>
          </p:cNvPr>
          <p:cNvSpPr txBox="1"/>
          <p:nvPr/>
        </p:nvSpPr>
        <p:spPr>
          <a:xfrm>
            <a:off x="2819564" y="2259204"/>
            <a:ext cx="7787147" cy="1422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0" indent="0" defTabSz="821531" fontAlgn="auto" hangingPunct="0">
              <a:lnSpc>
                <a:spcPct val="100000"/>
              </a:lnSpc>
              <a:spcBef>
                <a:spcPts val="0"/>
              </a:spcBef>
              <a:spcAft>
                <a:spcPts val="0"/>
              </a:spcAft>
              <a:buClrTx/>
              <a:buSzTx/>
              <a:buFontTx/>
              <a:buNone/>
              <a:tabLst/>
              <a:defRPr kumimoji="0" sz="10600" b="1" i="0" u="none" strike="noStrike" cap="none" spc="0" normalizeH="0" baseline="0">
                <a:ln>
                  <a:noFill/>
                </a:ln>
                <a:solidFill>
                  <a:srgbClr val="201F41"/>
                </a:solidFill>
                <a:effectLst/>
                <a:uFillTx/>
                <a:latin typeface="Arial" panose="020B0604020202020204" pitchFamily="34" charset="0"/>
                <a:ea typeface="Helvetica Neue"/>
                <a:cs typeface="Arial" panose="020B0604020202020204" pitchFamily="34" charset="0"/>
                <a:sym typeface="Helvetica Neue"/>
              </a:defRPr>
            </a:lvl1pPr>
            <a:lvl2pPr marL="0" marR="0" indent="2286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GB" sz="4400">
                <a:solidFill>
                  <a:srgbClr val="1D1934"/>
                </a:solidFill>
                <a:highlight>
                  <a:srgbClr val="FFB000"/>
                </a:highlight>
              </a:rPr>
              <a:t>SECTION THREE</a:t>
            </a:r>
            <a:endParaRPr sz="4400">
              <a:solidFill>
                <a:srgbClr val="1D1934"/>
              </a:solidFill>
              <a:highlight>
                <a:srgbClr val="FFB000"/>
              </a:highlight>
            </a:endParaRPr>
          </a:p>
          <a:p>
            <a:pPr defTabSz="410766">
              <a:lnSpc>
                <a:spcPct val="90000"/>
              </a:lnSpc>
              <a:spcBef>
                <a:spcPts val="750"/>
              </a:spcBef>
              <a:buSzPct val="100000"/>
              <a:defRPr sz="4000" b="0">
                <a:solidFill>
                  <a:srgbClr val="8A418F"/>
                </a:solidFill>
              </a:defRPr>
            </a:pPr>
            <a:r>
              <a:rPr lang="en-GB" sz="3600" kern="0">
                <a:solidFill>
                  <a:schemeClr val="bg1"/>
                </a:solidFill>
              </a:rPr>
              <a:t>CONTINUOUS IMPROVEMENT</a:t>
            </a:r>
          </a:p>
        </p:txBody>
      </p:sp>
    </p:spTree>
    <p:extLst>
      <p:ext uri="{BB962C8B-B14F-4D97-AF65-F5344CB8AC3E}">
        <p14:creationId xmlns:p14="http://schemas.microsoft.com/office/powerpoint/2010/main" val="2946713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tech for SMEs">
            <a:extLst>
              <a:ext uri="{FF2B5EF4-FFF2-40B4-BE49-F238E27FC236}">
                <a16:creationId xmlns:a16="http://schemas.microsoft.com/office/drawing/2014/main" id="{A363652D-E24A-FA46-B4C5-48A186F84D0D}"/>
              </a:ext>
            </a:extLst>
          </p:cNvPr>
          <p:cNvSpPr txBox="1"/>
          <p:nvPr/>
        </p:nvSpPr>
        <p:spPr>
          <a:xfrm>
            <a:off x="1081962" y="1534269"/>
            <a:ext cx="8976530" cy="887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9" tIns="35719" rIns="35719" bIns="35719" anchor="ctr">
            <a:spAutoFit/>
          </a:bodyPr>
          <a:lstStyle>
            <a:lvl1pPr algn="l">
              <a:defRPr sz="10600">
                <a:solidFill>
                  <a:srgbClr val="D5233E"/>
                </a:solidFill>
              </a:defRPr>
            </a:lvl1pPr>
          </a:lstStyle>
          <a:p>
            <a:endParaRPr sz="5300">
              <a:solidFill>
                <a:srgbClr val="E6005B"/>
              </a:solidFill>
            </a:endParaRPr>
          </a:p>
        </p:txBody>
      </p:sp>
      <p:sp>
        <p:nvSpPr>
          <p:cNvPr id="6" name="Cloud tech for SMEs">
            <a:extLst>
              <a:ext uri="{FF2B5EF4-FFF2-40B4-BE49-F238E27FC236}">
                <a16:creationId xmlns:a16="http://schemas.microsoft.com/office/drawing/2014/main" id="{35CAC890-9C9E-48F9-B7B1-84BD4E152D45}"/>
              </a:ext>
            </a:extLst>
          </p:cNvPr>
          <p:cNvSpPr txBox="1"/>
          <p:nvPr/>
        </p:nvSpPr>
        <p:spPr>
          <a:xfrm>
            <a:off x="1266092" y="1334416"/>
            <a:ext cx="10903451" cy="5799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Continuous Improvement…</a:t>
            </a:r>
            <a:endParaRPr sz="3200" b="1">
              <a:solidFill>
                <a:srgbClr val="FFB000"/>
              </a:solidFill>
              <a:latin typeface="Arial" panose="020B0604020202020204" pitchFamily="34" charset="0"/>
              <a:ea typeface="+mj-ea"/>
              <a:cs typeface="Arial" panose="020B0604020202020204" pitchFamily="34" charset="0"/>
            </a:endParaRPr>
          </a:p>
        </p:txBody>
      </p:sp>
      <p:sp>
        <p:nvSpPr>
          <p:cNvPr id="7" name="Officid ea sunditias ab ipid estio vollupt atibus dolorerferum qui dolore sedit esequi voloreped mi, sanisqu aerorerest…">
            <a:extLst>
              <a:ext uri="{FF2B5EF4-FFF2-40B4-BE49-F238E27FC236}">
                <a16:creationId xmlns:a16="http://schemas.microsoft.com/office/drawing/2014/main" id="{C4C7F9AB-9F0F-4359-A308-F5169817B890}"/>
              </a:ext>
            </a:extLst>
          </p:cNvPr>
          <p:cNvSpPr txBox="1"/>
          <p:nvPr/>
        </p:nvSpPr>
        <p:spPr>
          <a:xfrm>
            <a:off x="1210631" y="2294031"/>
            <a:ext cx="9715277" cy="11083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marL="180000" indent="-180000">
              <a:lnSpc>
                <a:spcPct val="90000"/>
              </a:lnSpc>
              <a:spcBef>
                <a:spcPts val="750"/>
              </a:spcBef>
              <a:buSzPct val="125000"/>
              <a:buChar char="•"/>
              <a:defRPr sz="4000" b="0">
                <a:solidFill>
                  <a:srgbClr val="8A418F"/>
                </a:solidFill>
              </a:defRPr>
            </a:pPr>
            <a:endParaRPr lang="en-GB" sz="2000" i="1">
              <a:solidFill>
                <a:srgbClr val="201F41"/>
              </a:solidFill>
            </a:endParaRPr>
          </a:p>
          <a:p>
            <a:pPr marL="180000" indent="-180000">
              <a:lnSpc>
                <a:spcPct val="90000"/>
              </a:lnSpc>
              <a:spcBef>
                <a:spcPts val="750"/>
              </a:spcBef>
              <a:buSzPct val="125000"/>
              <a:buChar char="•"/>
              <a:defRPr sz="4000" b="0">
                <a:solidFill>
                  <a:srgbClr val="8A418F"/>
                </a:solidFill>
              </a:defRPr>
            </a:pPr>
            <a:endParaRPr lang="en-GB" sz="2000" i="1">
              <a:solidFill>
                <a:srgbClr val="201F41"/>
              </a:solidFill>
            </a:endParaRPr>
          </a:p>
          <a:p>
            <a:pPr marL="180000" indent="-180000">
              <a:lnSpc>
                <a:spcPct val="90000"/>
              </a:lnSpc>
              <a:spcBef>
                <a:spcPts val="750"/>
              </a:spcBef>
              <a:buSzPct val="125000"/>
              <a:buChar char="•"/>
              <a:defRPr sz="4000" b="0">
                <a:solidFill>
                  <a:srgbClr val="8A418F"/>
                </a:solidFill>
              </a:defRPr>
            </a:pPr>
            <a:endParaRPr sz="2000">
              <a:solidFill>
                <a:srgbClr val="201F41"/>
              </a:solidFill>
            </a:endParaRPr>
          </a:p>
        </p:txBody>
      </p:sp>
      <p:sp>
        <p:nvSpPr>
          <p:cNvPr id="8" name="Officid ea sunditias ab ipid estio vollupt atibus dolorerferum qui dolore sedit esequi voloreped mi, sanisqu aerorerest…">
            <a:extLst>
              <a:ext uri="{FF2B5EF4-FFF2-40B4-BE49-F238E27FC236}">
                <a16:creationId xmlns:a16="http://schemas.microsoft.com/office/drawing/2014/main" id="{C5E1DCC8-740D-48ED-B59B-B18D3536A4D9}"/>
              </a:ext>
            </a:extLst>
          </p:cNvPr>
          <p:cNvSpPr txBox="1"/>
          <p:nvPr/>
        </p:nvSpPr>
        <p:spPr>
          <a:xfrm>
            <a:off x="1238361" y="2025863"/>
            <a:ext cx="7577393" cy="9031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marL="179705" indent="-179705">
              <a:lnSpc>
                <a:spcPct val="90000"/>
              </a:lnSpc>
              <a:spcBef>
                <a:spcPts val="750"/>
              </a:spcBef>
              <a:buClr>
                <a:srgbClr val="FFB000"/>
              </a:buClr>
              <a:buSzPct val="100000"/>
              <a:buChar char="•"/>
              <a:defRPr sz="4000" b="0">
                <a:solidFill>
                  <a:srgbClr val="8A418F"/>
                </a:solidFill>
              </a:defRPr>
            </a:pPr>
            <a:r>
              <a:rPr lang="en-GB" sz="2000">
                <a:solidFill>
                  <a:srgbClr val="1D1934"/>
                </a:solidFill>
                <a:latin typeface="Arial"/>
                <a:cs typeface="Arial"/>
              </a:rPr>
              <a:t>Best practices such as Circular Economy, Total Quality Management (TQM), Lean, Six Sigma, Theory of Constraints (TOC) stress the culture of continuous improvement.  </a:t>
            </a:r>
            <a:endParaRPr lang="en-US">
              <a:solidFill>
                <a:srgbClr val="1D1934"/>
              </a:solidFill>
            </a:endParaRPr>
          </a:p>
        </p:txBody>
      </p:sp>
      <p:sp>
        <p:nvSpPr>
          <p:cNvPr id="4" name="Rectangle 3">
            <a:extLst>
              <a:ext uri="{FF2B5EF4-FFF2-40B4-BE49-F238E27FC236}">
                <a16:creationId xmlns:a16="http://schemas.microsoft.com/office/drawing/2014/main" id="{3C5EC5D5-3169-4572-BED3-88D9C9946B77}"/>
              </a:ext>
            </a:extLst>
          </p:cNvPr>
          <p:cNvSpPr/>
          <p:nvPr/>
        </p:nvSpPr>
        <p:spPr>
          <a:xfrm>
            <a:off x="7160883" y="3500439"/>
            <a:ext cx="2156732" cy="647857"/>
          </a:xfrm>
          <a:prstGeom prst="rect">
            <a:avLst/>
          </a:prstGeom>
          <a:solidFill>
            <a:srgbClr val="201F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Clr>
                <a:srgbClr val="FFB000"/>
              </a:buClr>
              <a:buFont typeface="Arial" panose="020B0604020202020204" pitchFamily="34" charset="0"/>
              <a:buChar char="•"/>
            </a:pPr>
            <a:r>
              <a:rPr lang="en-GB" dirty="0"/>
              <a:t>5 Lean Principles</a:t>
            </a:r>
          </a:p>
        </p:txBody>
      </p:sp>
      <p:sp>
        <p:nvSpPr>
          <p:cNvPr id="12" name="Rectangle 11">
            <a:extLst>
              <a:ext uri="{FF2B5EF4-FFF2-40B4-BE49-F238E27FC236}">
                <a16:creationId xmlns:a16="http://schemas.microsoft.com/office/drawing/2014/main" id="{7D9D1BE4-8759-4E37-949B-BABA5F462CCB}"/>
              </a:ext>
            </a:extLst>
          </p:cNvPr>
          <p:cNvSpPr/>
          <p:nvPr/>
        </p:nvSpPr>
        <p:spPr>
          <a:xfrm>
            <a:off x="7160883" y="4349473"/>
            <a:ext cx="2156732" cy="647857"/>
          </a:xfrm>
          <a:prstGeom prst="rect">
            <a:avLst/>
          </a:prstGeom>
          <a:solidFill>
            <a:srgbClr val="201F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lgn="ctr">
              <a:buClr>
                <a:srgbClr val="FFB000"/>
              </a:buClr>
              <a:buFont typeface="Arial" panose="020B0604020202020204" pitchFamily="34" charset="0"/>
              <a:buChar char="•"/>
            </a:pPr>
            <a:r>
              <a:rPr lang="en-GB" dirty="0"/>
              <a:t>5 Focusing Steps</a:t>
            </a:r>
          </a:p>
        </p:txBody>
      </p:sp>
      <p:sp>
        <p:nvSpPr>
          <p:cNvPr id="13" name="TextBox 12">
            <a:extLst>
              <a:ext uri="{FF2B5EF4-FFF2-40B4-BE49-F238E27FC236}">
                <a16:creationId xmlns:a16="http://schemas.microsoft.com/office/drawing/2014/main" id="{441ACBC7-4FBA-43BB-B982-11A3B9E0C477}"/>
              </a:ext>
            </a:extLst>
          </p:cNvPr>
          <p:cNvSpPr txBox="1"/>
          <p:nvPr/>
        </p:nvSpPr>
        <p:spPr>
          <a:xfrm>
            <a:off x="7017966" y="6371745"/>
            <a:ext cx="2763222" cy="276999"/>
          </a:xfrm>
          <a:prstGeom prst="rect">
            <a:avLst/>
          </a:prstGeom>
          <a:noFill/>
        </p:spPr>
        <p:txBody>
          <a:bodyPr wrap="square" rtlCol="0">
            <a:spAutoFit/>
          </a:bodyPr>
          <a:lstStyle/>
          <a:p>
            <a:pPr algn="l"/>
            <a:r>
              <a:rPr lang="en-GB" sz="1200" i="1" dirty="0">
                <a:solidFill>
                  <a:srgbClr val="201F41"/>
                </a:solidFill>
                <a:latin typeface="Arial" panose="020B0604020202020204" pitchFamily="34" charset="0"/>
                <a:cs typeface="Arial" panose="020B0604020202020204" pitchFamily="34" charset="0"/>
              </a:rPr>
              <a:t>Slack and Brandon-Jones (2019)</a:t>
            </a:r>
          </a:p>
        </p:txBody>
      </p:sp>
      <p:pic>
        <p:nvPicPr>
          <p:cNvPr id="3" name="Picture 2" descr="Diagram&#10;&#10;Description automatically generated">
            <a:extLst>
              <a:ext uri="{FF2B5EF4-FFF2-40B4-BE49-F238E27FC236}">
                <a16:creationId xmlns:a16="http://schemas.microsoft.com/office/drawing/2014/main" id="{5DBB4092-E67A-E84B-AD22-B4671AAB47A6}"/>
              </a:ext>
            </a:extLst>
          </p:cNvPr>
          <p:cNvPicPr>
            <a:picLocks noChangeAspect="1"/>
          </p:cNvPicPr>
          <p:nvPr/>
        </p:nvPicPr>
        <p:blipFill>
          <a:blip r:embed="rId3"/>
          <a:stretch>
            <a:fillRect/>
          </a:stretch>
        </p:blipFill>
        <p:spPr>
          <a:xfrm>
            <a:off x="1210631" y="3114276"/>
            <a:ext cx="5608482" cy="2767289"/>
          </a:xfrm>
          <a:prstGeom prst="rect">
            <a:avLst/>
          </a:prstGeom>
        </p:spPr>
      </p:pic>
    </p:spTree>
    <p:extLst>
      <p:ext uri="{BB962C8B-B14F-4D97-AF65-F5344CB8AC3E}">
        <p14:creationId xmlns:p14="http://schemas.microsoft.com/office/powerpoint/2010/main" val="2403350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tech for SMEs">
            <a:extLst>
              <a:ext uri="{FF2B5EF4-FFF2-40B4-BE49-F238E27FC236}">
                <a16:creationId xmlns:a16="http://schemas.microsoft.com/office/drawing/2014/main" id="{5807243E-FB91-47FA-BAE8-F238F136DEFB}"/>
              </a:ext>
            </a:extLst>
          </p:cNvPr>
          <p:cNvSpPr txBox="1"/>
          <p:nvPr/>
        </p:nvSpPr>
        <p:spPr>
          <a:xfrm>
            <a:off x="1112647" y="1560096"/>
            <a:ext cx="7376340" cy="918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0600">
                <a:solidFill>
                  <a:srgbClr val="D5233E"/>
                </a:solidFill>
              </a:defRPr>
            </a:lvl1pPr>
          </a:lstStyle>
          <a:p>
            <a:pPr>
              <a:lnSpc>
                <a:spcPts val="3340"/>
              </a:lnSpc>
            </a:pPr>
            <a:r>
              <a:rPr lang="en-GB" sz="3200" b="1">
                <a:solidFill>
                  <a:srgbClr val="FFB000"/>
                </a:solidFill>
                <a:latin typeface="Arial" panose="020B0604020202020204" pitchFamily="34" charset="0"/>
                <a:ea typeface="+mj-ea"/>
                <a:cs typeface="Arial" panose="020B0604020202020204" pitchFamily="34" charset="0"/>
              </a:rPr>
              <a:t>Reflect on your existing Continuous Improvement practices</a:t>
            </a:r>
            <a:endParaRPr sz="3200" b="1">
              <a:solidFill>
                <a:srgbClr val="FFB000"/>
              </a:solidFill>
              <a:latin typeface="Arial" panose="020B0604020202020204" pitchFamily="34" charset="0"/>
              <a:ea typeface="+mj-ea"/>
              <a:cs typeface="Arial" panose="020B0604020202020204" pitchFamily="34" charset="0"/>
            </a:endParaRPr>
          </a:p>
        </p:txBody>
      </p:sp>
      <p:sp>
        <p:nvSpPr>
          <p:cNvPr id="3" name="Officid ea sunditias ab ipid estio vollupt atibus dolorerferum qui dolore sedit esequi voloreped mi, sanisqu aerorerest…">
            <a:extLst>
              <a:ext uri="{FF2B5EF4-FFF2-40B4-BE49-F238E27FC236}">
                <a16:creationId xmlns:a16="http://schemas.microsoft.com/office/drawing/2014/main" id="{F0F3C1C4-B382-4422-A41E-E87DB5426DE1}"/>
              </a:ext>
            </a:extLst>
          </p:cNvPr>
          <p:cNvSpPr txBox="1"/>
          <p:nvPr/>
        </p:nvSpPr>
        <p:spPr>
          <a:xfrm>
            <a:off x="1112647" y="2611754"/>
            <a:ext cx="9715277" cy="2975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211500" indent="-211500">
              <a:spcBef>
                <a:spcPts val="750"/>
              </a:spcBef>
              <a:buClr>
                <a:srgbClr val="FFB000"/>
              </a:buClr>
              <a:buSzPct val="100000"/>
              <a:buFont typeface="Arial"/>
              <a:buChar char="•"/>
              <a:defRPr sz="4000" b="0">
                <a:solidFill>
                  <a:srgbClr val="8A418F"/>
                </a:solidFill>
              </a:defRPr>
            </a:pPr>
            <a:r>
              <a:rPr lang="en-GB" sz="2400">
                <a:solidFill>
                  <a:srgbClr val="1D1934"/>
                </a:solidFill>
                <a:latin typeface="Arial"/>
                <a:ea typeface="+mn-lt"/>
                <a:cs typeface="+mn-lt"/>
              </a:rPr>
              <a:t>What triggered you/your organisation to put in place continuous improvement practices? </a:t>
            </a:r>
            <a:r>
              <a:rPr lang="en-GB" sz="2400" i="1">
                <a:solidFill>
                  <a:srgbClr val="1D1934"/>
                </a:solidFill>
                <a:latin typeface="Arial"/>
                <a:ea typeface="+mn-lt"/>
                <a:cs typeface="+mn-lt"/>
              </a:rPr>
              <a:t>(Any particular issue?)</a:t>
            </a:r>
            <a:endParaRPr lang="en-US" sz="2400">
              <a:solidFill>
                <a:srgbClr val="1D1934"/>
              </a:solidFill>
              <a:latin typeface="Arial"/>
              <a:ea typeface="+mn-lt"/>
              <a:cs typeface="+mn-lt"/>
            </a:endParaRPr>
          </a:p>
          <a:p>
            <a:pPr marL="211500" indent="-211500">
              <a:spcBef>
                <a:spcPts val="750"/>
              </a:spcBef>
              <a:buClr>
                <a:srgbClr val="FFB000"/>
              </a:buClr>
              <a:buSzPct val="100000"/>
              <a:buFont typeface="Arial"/>
              <a:buChar char="•"/>
              <a:defRPr sz="4000" b="0">
                <a:solidFill>
                  <a:srgbClr val="8A418F"/>
                </a:solidFill>
              </a:defRPr>
            </a:pPr>
            <a:r>
              <a:rPr lang="en-GB" sz="2400">
                <a:solidFill>
                  <a:srgbClr val="1D1934"/>
                </a:solidFill>
                <a:latin typeface="Arial"/>
                <a:cs typeface="Arial"/>
              </a:rPr>
              <a:t>What measurements/reward/policies are in place to support this? </a:t>
            </a:r>
            <a:r>
              <a:rPr lang="en-GB" sz="2400" i="1">
                <a:solidFill>
                  <a:srgbClr val="1D1934"/>
                </a:solidFill>
                <a:latin typeface="Arial"/>
                <a:cs typeface="Arial"/>
              </a:rPr>
              <a:t>(These could relate to Operating Performance Objectives)</a:t>
            </a:r>
            <a:endParaRPr lang="en-GB">
              <a:solidFill>
                <a:srgbClr val="1D1934"/>
              </a:solidFill>
              <a:cs typeface="Calibri"/>
            </a:endParaRPr>
          </a:p>
          <a:p>
            <a:pPr marL="211500" indent="-211500">
              <a:spcBef>
                <a:spcPts val="750"/>
              </a:spcBef>
              <a:buClr>
                <a:srgbClr val="FFB000"/>
              </a:buClr>
              <a:buSzPct val="100000"/>
              <a:buFont typeface="Arial"/>
              <a:buChar char="•"/>
              <a:defRPr sz="4000" b="0">
                <a:solidFill>
                  <a:srgbClr val="8A418F"/>
                </a:solidFill>
              </a:defRPr>
            </a:pPr>
            <a:r>
              <a:rPr lang="en-GB" sz="2400">
                <a:solidFill>
                  <a:srgbClr val="1D1934"/>
                </a:solidFill>
                <a:latin typeface="Arial"/>
                <a:cs typeface="Arial"/>
              </a:rPr>
              <a:t>What made this a success/failure? </a:t>
            </a:r>
            <a:endParaRPr lang="en-GB" sz="2400">
              <a:solidFill>
                <a:srgbClr val="1D1934"/>
              </a:solidFill>
              <a:latin typeface="Arial" panose="020B0604020202020204" pitchFamily="34" charset="0"/>
              <a:cs typeface="Arial" panose="020B0604020202020204" pitchFamily="34" charset="0"/>
            </a:endParaRPr>
          </a:p>
          <a:p>
            <a:pPr marL="211500" indent="-211500">
              <a:spcBef>
                <a:spcPts val="750"/>
              </a:spcBef>
              <a:buClr>
                <a:srgbClr val="FFB000"/>
              </a:buClr>
              <a:buSzPct val="100000"/>
              <a:buFont typeface="Arial"/>
              <a:buChar char="•"/>
              <a:defRPr sz="4000" b="0">
                <a:solidFill>
                  <a:srgbClr val="8A418F"/>
                </a:solidFill>
              </a:defRPr>
            </a:pPr>
            <a:r>
              <a:rPr lang="en-GB" sz="2400">
                <a:solidFill>
                  <a:srgbClr val="1D1934"/>
                </a:solidFill>
                <a:latin typeface="Arial"/>
                <a:cs typeface="Arial"/>
              </a:rPr>
              <a:t>What are your thoughts on the following?</a:t>
            </a:r>
          </a:p>
          <a:p>
            <a:pPr marL="211500" indent="-211500">
              <a:lnSpc>
                <a:spcPct val="90000"/>
              </a:lnSpc>
              <a:spcBef>
                <a:spcPts val="750"/>
              </a:spcBef>
              <a:buClr>
                <a:srgbClr val="FFB000"/>
              </a:buClr>
              <a:buSzPct val="100000"/>
              <a:buChar char="•"/>
              <a:defRPr sz="4000" b="0">
                <a:solidFill>
                  <a:srgbClr val="8A418F"/>
                </a:solidFill>
              </a:defRPr>
            </a:pPr>
            <a:endParaRPr sz="2000">
              <a:solidFill>
                <a:srgbClr val="1D19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578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all, indoor&#10;&#10;Description automatically generated">
            <a:extLst>
              <a:ext uri="{FF2B5EF4-FFF2-40B4-BE49-F238E27FC236}">
                <a16:creationId xmlns:a16="http://schemas.microsoft.com/office/drawing/2014/main" id="{F5FCBB9E-82EB-1049-A677-5BA2297D7521}"/>
              </a:ext>
            </a:extLst>
          </p:cNvPr>
          <p:cNvPicPr>
            <a:picLocks noChangeAspect="1"/>
          </p:cNvPicPr>
          <p:nvPr/>
        </p:nvPicPr>
        <p:blipFill rotWithShape="1">
          <a:blip r:embed="rId3"/>
          <a:srcRect l="27" t="7224" r="-27" b="12188"/>
          <a:stretch/>
        </p:blipFill>
        <p:spPr>
          <a:xfrm>
            <a:off x="0" y="0"/>
            <a:ext cx="12192000" cy="3548270"/>
          </a:xfrm>
          <a:prstGeom prst="rect">
            <a:avLst/>
          </a:prstGeom>
        </p:spPr>
      </p:pic>
      <p:pic>
        <p:nvPicPr>
          <p:cNvPr id="5" name="Picture 4" descr="A picture containing text, tableware, plate, dishware&#10;&#10;Description automatically generated">
            <a:extLst>
              <a:ext uri="{FF2B5EF4-FFF2-40B4-BE49-F238E27FC236}">
                <a16:creationId xmlns:a16="http://schemas.microsoft.com/office/drawing/2014/main" id="{A6756A15-3EC2-9549-9463-31F9D86C8FEB}"/>
              </a:ext>
            </a:extLst>
          </p:cNvPr>
          <p:cNvPicPr>
            <a:picLocks noChangeAspect="1"/>
          </p:cNvPicPr>
          <p:nvPr/>
        </p:nvPicPr>
        <p:blipFill>
          <a:blip r:embed="rId4"/>
          <a:stretch>
            <a:fillRect/>
          </a:stretch>
        </p:blipFill>
        <p:spPr>
          <a:xfrm>
            <a:off x="807003" y="2438587"/>
            <a:ext cx="5288997" cy="1333361"/>
          </a:xfrm>
          <a:prstGeom prst="rect">
            <a:avLst/>
          </a:prstGeom>
        </p:spPr>
      </p:pic>
      <p:sp>
        <p:nvSpPr>
          <p:cNvPr id="6" name="SESSION ONE…">
            <a:extLst>
              <a:ext uri="{FF2B5EF4-FFF2-40B4-BE49-F238E27FC236}">
                <a16:creationId xmlns:a16="http://schemas.microsoft.com/office/drawing/2014/main" id="{3265E6F1-7BFC-BC43-997B-D61C53099DCD}"/>
              </a:ext>
            </a:extLst>
          </p:cNvPr>
          <p:cNvSpPr txBox="1"/>
          <p:nvPr/>
        </p:nvSpPr>
        <p:spPr>
          <a:xfrm>
            <a:off x="807003" y="3947983"/>
            <a:ext cx="11222993" cy="18985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437" tIns="71437" rIns="71437" bIns="7143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0" indent="0" defTabSz="821531" fontAlgn="auto" hangingPunct="0">
              <a:lnSpc>
                <a:spcPct val="100000"/>
              </a:lnSpc>
              <a:spcBef>
                <a:spcPts val="0"/>
              </a:spcBef>
              <a:spcAft>
                <a:spcPts val="0"/>
              </a:spcAft>
              <a:buClrTx/>
              <a:buSzTx/>
              <a:buFontTx/>
              <a:buNone/>
              <a:tabLst/>
              <a:defRPr kumimoji="0" sz="10600" b="1" i="0" u="none" strike="noStrike" cap="none" spc="0" normalizeH="0" baseline="0">
                <a:ln>
                  <a:noFill/>
                </a:ln>
                <a:solidFill>
                  <a:srgbClr val="201F41"/>
                </a:solidFill>
                <a:effectLst/>
                <a:uFillTx/>
                <a:latin typeface="Arial" panose="020B0604020202020204" pitchFamily="34" charset="0"/>
                <a:ea typeface="Helvetica Neue"/>
                <a:cs typeface="Arial" panose="020B0604020202020204" pitchFamily="34" charset="0"/>
                <a:sym typeface="Helvetica Neue"/>
              </a:defRPr>
            </a:lvl1pPr>
            <a:lvl2pPr marL="0" marR="0" indent="2286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GB" sz="2400" dirty="0">
                <a:solidFill>
                  <a:srgbClr val="1D1934"/>
                </a:solidFill>
                <a:latin typeface="Arial"/>
                <a:cs typeface="Arial"/>
              </a:rPr>
              <a:t>MODULE TEN</a:t>
            </a:r>
            <a:endParaRPr sz="2400" dirty="0">
              <a:solidFill>
                <a:srgbClr val="1D1934"/>
              </a:solidFill>
            </a:endParaRPr>
          </a:p>
          <a:p>
            <a:r>
              <a:rPr lang="en-GB" sz="3600" dirty="0">
                <a:solidFill>
                  <a:srgbClr val="1D1934"/>
                </a:solidFill>
                <a:latin typeface="Arial"/>
                <a:cs typeface="Arial"/>
                <a:sym typeface="Helvetica Neue Medium"/>
              </a:rPr>
              <a:t>EFFICIENT OPERATIONS</a:t>
            </a:r>
            <a:endParaRPr dirty="0">
              <a:solidFill>
                <a:srgbClr val="1D1934"/>
              </a:solidFill>
              <a:latin typeface="Arial"/>
              <a:cs typeface="Arial"/>
            </a:endParaRPr>
          </a:p>
          <a:p>
            <a:endParaRPr lang="en-GB" sz="1800" b="0" dirty="0">
              <a:solidFill>
                <a:srgbClr val="1D1934"/>
              </a:solidFill>
            </a:endParaRPr>
          </a:p>
          <a:p>
            <a:r>
              <a:rPr lang="en-GB" sz="1800" b="0" dirty="0">
                <a:solidFill>
                  <a:srgbClr val="1D1934"/>
                </a:solidFill>
                <a:latin typeface="Arial"/>
                <a:cs typeface="Arial"/>
              </a:rPr>
              <a:t>Colm Watling</a:t>
            </a:r>
          </a:p>
          <a:p>
            <a:r>
              <a:rPr lang="en-GB" sz="1800" b="0" dirty="0">
                <a:solidFill>
                  <a:srgbClr val="1D1934"/>
                </a:solidFill>
                <a:latin typeface="Arial"/>
                <a:cs typeface="Arial"/>
              </a:rPr>
              <a:t>Cardiff Metropolitan University/Winchester/Bournemouth Etc</a:t>
            </a:r>
          </a:p>
        </p:txBody>
      </p:sp>
      <p:pic>
        <p:nvPicPr>
          <p:cNvPr id="7" name="Image" descr="Image">
            <a:extLst>
              <a:ext uri="{FF2B5EF4-FFF2-40B4-BE49-F238E27FC236}">
                <a16:creationId xmlns:a16="http://schemas.microsoft.com/office/drawing/2014/main" id="{122438F0-02E8-6C44-860F-419C14A7399D}"/>
              </a:ext>
            </a:extLst>
          </p:cNvPr>
          <p:cNvPicPr>
            <a:picLocks noChangeAspect="1"/>
          </p:cNvPicPr>
          <p:nvPr/>
        </p:nvPicPr>
        <p:blipFill>
          <a:blip r:embed="rId5"/>
          <a:stretch>
            <a:fillRect/>
          </a:stretch>
        </p:blipFill>
        <p:spPr>
          <a:xfrm>
            <a:off x="8839377" y="6175468"/>
            <a:ext cx="1159389" cy="449425"/>
          </a:xfrm>
          <a:prstGeom prst="rect">
            <a:avLst/>
          </a:prstGeom>
          <a:ln w="12700">
            <a:miter lim="400000"/>
          </a:ln>
        </p:spPr>
      </p:pic>
      <p:sp>
        <p:nvSpPr>
          <p:cNvPr id="8" name="Rectangle 7">
            <a:extLst>
              <a:ext uri="{FF2B5EF4-FFF2-40B4-BE49-F238E27FC236}">
                <a16:creationId xmlns:a16="http://schemas.microsoft.com/office/drawing/2014/main" id="{8E6796FE-0ED2-7E40-92CE-FB89A4CD8391}"/>
              </a:ext>
            </a:extLst>
          </p:cNvPr>
          <p:cNvSpPr/>
          <p:nvPr/>
        </p:nvSpPr>
        <p:spPr>
          <a:xfrm>
            <a:off x="10187609" y="6246291"/>
            <a:ext cx="2004391" cy="307777"/>
          </a:xfrm>
          <a:prstGeom prst="rect">
            <a:avLst/>
          </a:prstGeom>
        </p:spPr>
        <p:txBody>
          <a:bodyPr wrap="square">
            <a:spAutoFit/>
          </a:bodyPr>
          <a:lstStyle/>
          <a:p>
            <a:r>
              <a:rPr lang="en-GB" sz="1400">
                <a:solidFill>
                  <a:srgbClr val="000000"/>
                </a:solidFill>
              </a:rPr>
              <a:t>Business School Logo</a:t>
            </a:r>
            <a:endParaRPr lang="en-US" sz="1400"/>
          </a:p>
        </p:txBody>
      </p:sp>
      <p:pic>
        <p:nvPicPr>
          <p:cNvPr id="11" name="Picture 2">
            <a:extLst>
              <a:ext uri="{FF2B5EF4-FFF2-40B4-BE49-F238E27FC236}">
                <a16:creationId xmlns:a16="http://schemas.microsoft.com/office/drawing/2014/main" id="{1539E2A8-4075-4180-8451-3C88B052E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003" y="5908931"/>
            <a:ext cx="196215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394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0AB3168-FA03-2F4B-89FF-61DD826C7CBD}"/>
              </a:ext>
            </a:extLst>
          </p:cNvPr>
          <p:cNvSpPr/>
          <p:nvPr/>
        </p:nvSpPr>
        <p:spPr>
          <a:xfrm>
            <a:off x="9808309" y="1836615"/>
            <a:ext cx="1521722" cy="2996389"/>
          </a:xfrm>
          <a:prstGeom prst="rect">
            <a:avLst/>
          </a:prstGeom>
          <a:pattFill prst="dkUpDiag">
            <a:fgClr>
              <a:srgbClr val="74E0C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tech for SMEs">
            <a:extLst>
              <a:ext uri="{FF2B5EF4-FFF2-40B4-BE49-F238E27FC236}">
                <a16:creationId xmlns:a16="http://schemas.microsoft.com/office/drawing/2014/main" id="{A363652D-E24A-FA46-B4C5-48A186F84D0D}"/>
              </a:ext>
            </a:extLst>
          </p:cNvPr>
          <p:cNvSpPr txBox="1"/>
          <p:nvPr/>
        </p:nvSpPr>
        <p:spPr>
          <a:xfrm>
            <a:off x="1081962" y="1769400"/>
            <a:ext cx="8976530" cy="887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10600">
                <a:solidFill>
                  <a:srgbClr val="D5233E"/>
                </a:solidFill>
              </a:defRPr>
            </a:lvl1pPr>
          </a:lstStyle>
          <a:p>
            <a:endParaRPr sz="5300">
              <a:solidFill>
                <a:srgbClr val="E6005B"/>
              </a:solidFill>
            </a:endParaRPr>
          </a:p>
        </p:txBody>
      </p:sp>
      <p:sp>
        <p:nvSpPr>
          <p:cNvPr id="6" name="Cloud tech for SMEs">
            <a:extLst>
              <a:ext uri="{FF2B5EF4-FFF2-40B4-BE49-F238E27FC236}">
                <a16:creationId xmlns:a16="http://schemas.microsoft.com/office/drawing/2014/main" id="{35CAC890-9C9E-48F9-B7B1-84BD4E152D45}"/>
              </a:ext>
            </a:extLst>
          </p:cNvPr>
          <p:cNvSpPr txBox="1"/>
          <p:nvPr/>
        </p:nvSpPr>
        <p:spPr>
          <a:xfrm>
            <a:off x="779462" y="1434822"/>
            <a:ext cx="5734632" cy="579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People and Measurement…</a:t>
            </a:r>
            <a:endParaRPr sz="3200" b="1">
              <a:solidFill>
                <a:srgbClr val="FFB000"/>
              </a:solidFill>
              <a:latin typeface="Arial" panose="020B0604020202020204" pitchFamily="34" charset="0"/>
              <a:ea typeface="+mj-ea"/>
              <a:cs typeface="Arial" panose="020B0604020202020204" pitchFamily="34" charset="0"/>
            </a:endParaRPr>
          </a:p>
        </p:txBody>
      </p:sp>
      <p:sp>
        <p:nvSpPr>
          <p:cNvPr id="7" name="Officid ea sunditias ab ipid estio vollupt atibus dolorerferum qui dolore sedit esequi voloreped mi, sanisqu aerorerest…">
            <a:extLst>
              <a:ext uri="{FF2B5EF4-FFF2-40B4-BE49-F238E27FC236}">
                <a16:creationId xmlns:a16="http://schemas.microsoft.com/office/drawing/2014/main" id="{C4C7F9AB-9F0F-4359-A308-F5169817B890}"/>
              </a:ext>
            </a:extLst>
          </p:cNvPr>
          <p:cNvSpPr txBox="1"/>
          <p:nvPr/>
        </p:nvSpPr>
        <p:spPr>
          <a:xfrm>
            <a:off x="779462" y="2146950"/>
            <a:ext cx="8271164" cy="25641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marL="180000" indent="-180000">
              <a:lnSpc>
                <a:spcPct val="90000"/>
              </a:lnSpc>
              <a:spcBef>
                <a:spcPts val="750"/>
              </a:spcBef>
              <a:spcAft>
                <a:spcPts val="600"/>
              </a:spcAft>
              <a:buClr>
                <a:srgbClr val="FFB000"/>
              </a:buClr>
              <a:buSzPct val="100000"/>
              <a:buChar char="•"/>
              <a:defRPr sz="4000" b="0">
                <a:solidFill>
                  <a:srgbClr val="8A418F"/>
                </a:solidFill>
              </a:defRPr>
            </a:pPr>
            <a:r>
              <a:rPr lang="en-GB" sz="2200" i="1">
                <a:solidFill>
                  <a:srgbClr val="201F41"/>
                </a:solidFill>
                <a:latin typeface="Arial" panose="020B0604020202020204" pitchFamily="34" charset="0"/>
                <a:cs typeface="Arial" panose="020B0604020202020204" pitchFamily="34" charset="0"/>
              </a:rPr>
              <a:t>One of the 7 deadly diseases highlighted by Deming is “Evaluation of performance, merit rating, or annual review”  </a:t>
            </a:r>
          </a:p>
          <a:p>
            <a:pPr marL="180000" indent="-180000">
              <a:lnSpc>
                <a:spcPct val="90000"/>
              </a:lnSpc>
              <a:spcBef>
                <a:spcPts val="750"/>
              </a:spcBef>
              <a:spcAft>
                <a:spcPts val="600"/>
              </a:spcAft>
              <a:buClr>
                <a:srgbClr val="FFB000"/>
              </a:buClr>
              <a:buSzPct val="100000"/>
              <a:buChar char="•"/>
              <a:defRPr sz="4000" b="0">
                <a:solidFill>
                  <a:srgbClr val="8A418F"/>
                </a:solidFill>
              </a:defRPr>
            </a:pPr>
            <a:r>
              <a:rPr lang="en-GB" sz="2200">
                <a:solidFill>
                  <a:srgbClr val="201F41"/>
                </a:solidFill>
                <a:latin typeface="Arial" panose="020B0604020202020204" pitchFamily="34" charset="0"/>
                <a:cs typeface="Arial" panose="020B0604020202020204" pitchFamily="34" charset="0"/>
              </a:rPr>
              <a:t>“</a:t>
            </a:r>
            <a:r>
              <a:rPr lang="en-GB" sz="2200" i="1">
                <a:solidFill>
                  <a:srgbClr val="201F41"/>
                </a:solidFill>
                <a:latin typeface="Arial" panose="020B0604020202020204" pitchFamily="34" charset="0"/>
                <a:cs typeface="Arial" panose="020B0604020202020204" pitchFamily="34" charset="0"/>
              </a:rPr>
              <a:t>It nourishes short-term performance, annihilates long-term planning, builds fear, demolishes team-work, nourishes rivalry and politics</a:t>
            </a:r>
            <a:r>
              <a:rPr lang="en-GB" sz="2200">
                <a:solidFill>
                  <a:srgbClr val="201F41"/>
                </a:solidFill>
                <a:latin typeface="Arial" panose="020B0604020202020204" pitchFamily="34" charset="0"/>
                <a:cs typeface="Arial" panose="020B0604020202020204" pitchFamily="34" charset="0"/>
              </a:rPr>
              <a:t>”.</a:t>
            </a:r>
          </a:p>
          <a:p>
            <a:pPr marL="180000" indent="-180000">
              <a:lnSpc>
                <a:spcPct val="90000"/>
              </a:lnSpc>
              <a:spcBef>
                <a:spcPts val="750"/>
              </a:spcBef>
              <a:spcAft>
                <a:spcPts val="600"/>
              </a:spcAft>
              <a:buClr>
                <a:srgbClr val="FFB000"/>
              </a:buClr>
              <a:buSzPct val="100000"/>
              <a:buChar char="•"/>
              <a:defRPr sz="4000" b="0">
                <a:solidFill>
                  <a:srgbClr val="8A418F"/>
                </a:solidFill>
              </a:defRPr>
            </a:pPr>
            <a:r>
              <a:rPr lang="en-GB" sz="2200" i="1">
                <a:solidFill>
                  <a:srgbClr val="201F41"/>
                </a:solidFill>
                <a:latin typeface="Arial" panose="020B0604020202020204" pitchFamily="34" charset="0"/>
                <a:cs typeface="Arial" panose="020B0604020202020204" pitchFamily="34" charset="0"/>
              </a:rPr>
              <a:t>“Merit rating rewards people that do well in the system. It does not reward attempts to improve the system. Don’t rock the boat”.</a:t>
            </a:r>
            <a:endParaRPr lang="en-GB" sz="2200">
              <a:solidFill>
                <a:srgbClr val="201F41"/>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C4D9CDDB-6F39-4B9D-B6F9-EFFA5D3BB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126" y="2194627"/>
            <a:ext cx="1578289" cy="23525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D0A3BF-B99E-48A0-B8E7-3A31723C5877}"/>
              </a:ext>
            </a:extLst>
          </p:cNvPr>
          <p:cNvSpPr/>
          <p:nvPr/>
        </p:nvSpPr>
        <p:spPr>
          <a:xfrm>
            <a:off x="697430" y="5212619"/>
            <a:ext cx="10376851" cy="859723"/>
          </a:xfrm>
          <a:prstGeom prst="rect">
            <a:avLst/>
          </a:prstGeom>
        </p:spPr>
        <p:txBody>
          <a:bodyPr wrap="square" lIns="91440" tIns="45720" rIns="91440" bIns="45720" anchor="t">
            <a:spAutoFit/>
          </a:bodyPr>
          <a:lstStyle/>
          <a:p>
            <a:pPr>
              <a:lnSpc>
                <a:spcPct val="90000"/>
              </a:lnSpc>
              <a:spcBef>
                <a:spcPts val="750"/>
              </a:spcBef>
              <a:buClr>
                <a:srgbClr val="E6005B"/>
              </a:buClr>
              <a:buSzPct val="100000"/>
              <a:defRPr sz="4000" b="0">
                <a:solidFill>
                  <a:srgbClr val="8A418F"/>
                </a:solidFill>
              </a:defRPr>
            </a:pPr>
            <a:r>
              <a:rPr lang="en-GB" sz="2400" i="1" dirty="0">
                <a:solidFill>
                  <a:srgbClr val="FFB000"/>
                </a:solidFill>
                <a:latin typeface="Arial"/>
                <a:cs typeface="Arial"/>
              </a:rPr>
              <a:t>“Tell me how you measure me, and I’ll tell you how I’ll behave” </a:t>
            </a:r>
            <a:r>
              <a:rPr lang="en-GB" sz="1600" i="1" dirty="0">
                <a:solidFill>
                  <a:srgbClr val="FFB000"/>
                </a:solidFill>
                <a:latin typeface="Arial"/>
                <a:cs typeface="Arial"/>
              </a:rPr>
              <a:t>(Goldratt, 1990)</a:t>
            </a:r>
            <a:endParaRPr lang="en-US" sz="2000" dirty="0">
              <a:solidFill>
                <a:srgbClr val="FFB000"/>
              </a:solidFill>
              <a:latin typeface="Arial"/>
              <a:cs typeface="Arial"/>
            </a:endParaRPr>
          </a:p>
          <a:p>
            <a:pPr algn="ctr">
              <a:lnSpc>
                <a:spcPct val="90000"/>
              </a:lnSpc>
              <a:spcBef>
                <a:spcPts val="750"/>
              </a:spcBef>
              <a:buClr>
                <a:srgbClr val="E6005B"/>
              </a:buClr>
              <a:buSzPct val="100000"/>
              <a:defRPr sz="4000" b="0">
                <a:solidFill>
                  <a:srgbClr val="8A418F"/>
                </a:solidFill>
              </a:defRPr>
            </a:pPr>
            <a:r>
              <a:rPr lang="en-GB" sz="2400" i="1" dirty="0">
                <a:solidFill>
                  <a:srgbClr val="FFB000"/>
                </a:solidFill>
                <a:latin typeface="Arial"/>
                <a:cs typeface="Arial"/>
              </a:rPr>
              <a:t> Measurement distorts human behaviour…</a:t>
            </a:r>
          </a:p>
        </p:txBody>
      </p:sp>
      <p:sp>
        <p:nvSpPr>
          <p:cNvPr id="12" name="Officid ea sunditias ab ipid estio vollupt atibus dolorerferum qui dolore sedit esequi voloreped mi, sanisqu aerorerest…">
            <a:extLst>
              <a:ext uri="{FF2B5EF4-FFF2-40B4-BE49-F238E27FC236}">
                <a16:creationId xmlns:a16="http://schemas.microsoft.com/office/drawing/2014/main" id="{B710624E-B03E-472E-B406-89380BF1BCB0}"/>
              </a:ext>
            </a:extLst>
          </p:cNvPr>
          <p:cNvSpPr txBox="1"/>
          <p:nvPr/>
        </p:nvSpPr>
        <p:spPr>
          <a:xfrm>
            <a:off x="846539" y="6116936"/>
            <a:ext cx="9147937"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179705" indent="-179705">
              <a:lnSpc>
                <a:spcPct val="90000"/>
              </a:lnSpc>
              <a:spcBef>
                <a:spcPts val="750"/>
              </a:spcBef>
              <a:buClr>
                <a:srgbClr val="E6005B"/>
              </a:buClr>
              <a:buSzPct val="100000"/>
              <a:buChar char="•"/>
              <a:defRPr sz="4000" b="0">
                <a:solidFill>
                  <a:srgbClr val="8A418F"/>
                </a:solidFill>
              </a:defRPr>
            </a:pPr>
            <a:endParaRPr lang="en-GB" sz="2000" i="1">
              <a:solidFill>
                <a:srgbClr val="201F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171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tech for SMEs">
            <a:extLst>
              <a:ext uri="{FF2B5EF4-FFF2-40B4-BE49-F238E27FC236}">
                <a16:creationId xmlns:a16="http://schemas.microsoft.com/office/drawing/2014/main" id="{A363652D-E24A-FA46-B4C5-48A186F84D0D}"/>
              </a:ext>
            </a:extLst>
          </p:cNvPr>
          <p:cNvSpPr txBox="1"/>
          <p:nvPr/>
        </p:nvSpPr>
        <p:spPr>
          <a:xfrm>
            <a:off x="1081962" y="1769400"/>
            <a:ext cx="8976530" cy="8877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5719" tIns="35719" rIns="35719" bIns="35719" anchor="ctr">
            <a:spAutoFit/>
          </a:bodyPr>
          <a:lstStyle>
            <a:lvl1pPr algn="l">
              <a:defRPr sz="10600">
                <a:solidFill>
                  <a:srgbClr val="D5233E"/>
                </a:solidFill>
              </a:defRPr>
            </a:lvl1pPr>
          </a:lstStyle>
          <a:p>
            <a:endParaRPr sz="5300">
              <a:solidFill>
                <a:srgbClr val="E6005B"/>
              </a:solidFill>
            </a:endParaRPr>
          </a:p>
        </p:txBody>
      </p:sp>
      <p:sp>
        <p:nvSpPr>
          <p:cNvPr id="6" name="Cloud tech for SMEs">
            <a:extLst>
              <a:ext uri="{FF2B5EF4-FFF2-40B4-BE49-F238E27FC236}">
                <a16:creationId xmlns:a16="http://schemas.microsoft.com/office/drawing/2014/main" id="{35CAC890-9C9E-48F9-B7B1-84BD4E152D45}"/>
              </a:ext>
            </a:extLst>
          </p:cNvPr>
          <p:cNvSpPr txBox="1"/>
          <p:nvPr/>
        </p:nvSpPr>
        <p:spPr>
          <a:xfrm>
            <a:off x="1014759" y="1511462"/>
            <a:ext cx="10928389" cy="5799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To measure or Not to measure…?</a:t>
            </a:r>
            <a:endParaRPr sz="3200" b="1">
              <a:solidFill>
                <a:srgbClr val="FFB000"/>
              </a:solidFill>
              <a:latin typeface="Arial" panose="020B0604020202020204" pitchFamily="34" charset="0"/>
              <a:ea typeface="+mj-ea"/>
              <a:cs typeface="Arial" panose="020B0604020202020204" pitchFamily="34" charset="0"/>
            </a:endParaRPr>
          </a:p>
        </p:txBody>
      </p:sp>
      <p:sp>
        <p:nvSpPr>
          <p:cNvPr id="7" name="Officid ea sunditias ab ipid estio vollupt atibus dolorerferum qui dolore sedit esequi voloreped mi, sanisqu aerorerest…">
            <a:extLst>
              <a:ext uri="{FF2B5EF4-FFF2-40B4-BE49-F238E27FC236}">
                <a16:creationId xmlns:a16="http://schemas.microsoft.com/office/drawing/2014/main" id="{C4C7F9AB-9F0F-4359-A308-F5169817B890}"/>
              </a:ext>
            </a:extLst>
          </p:cNvPr>
          <p:cNvSpPr txBox="1"/>
          <p:nvPr/>
        </p:nvSpPr>
        <p:spPr>
          <a:xfrm>
            <a:off x="1081962" y="2194253"/>
            <a:ext cx="8484069" cy="24256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marL="180000" indent="-180000">
              <a:lnSpc>
                <a:spcPct val="90000"/>
              </a:lnSpc>
              <a:spcBef>
                <a:spcPts val="750"/>
              </a:spcBef>
              <a:spcAft>
                <a:spcPts val="600"/>
              </a:spcAft>
              <a:buClr>
                <a:srgbClr val="FFB000"/>
              </a:buClr>
              <a:buSzPct val="100000"/>
              <a:buFontTx/>
              <a:buChar char="•"/>
              <a:defRPr sz="4000" b="0">
                <a:solidFill>
                  <a:srgbClr val="8A418F"/>
                </a:solidFill>
              </a:defRPr>
            </a:pPr>
            <a:r>
              <a:rPr lang="en-GB" sz="2400" i="1">
                <a:solidFill>
                  <a:srgbClr val="1D1934"/>
                </a:solidFill>
                <a:latin typeface="Arial" panose="020B0604020202020204" pitchFamily="34" charset="0"/>
                <a:cs typeface="Arial" panose="020B0604020202020204" pitchFamily="34" charset="0"/>
              </a:rPr>
              <a:t>Leadership, teamwork for continuous improvement</a:t>
            </a:r>
          </a:p>
          <a:p>
            <a:pPr marL="180000" indent="-180000">
              <a:lnSpc>
                <a:spcPct val="90000"/>
              </a:lnSpc>
              <a:spcBef>
                <a:spcPts val="750"/>
              </a:spcBef>
              <a:spcAft>
                <a:spcPts val="600"/>
              </a:spcAft>
              <a:buClr>
                <a:srgbClr val="FFB000"/>
              </a:buClr>
              <a:buSzPct val="100000"/>
              <a:buFontTx/>
              <a:buChar char="•"/>
              <a:defRPr sz="4000" b="0">
                <a:solidFill>
                  <a:srgbClr val="8A418F"/>
                </a:solidFill>
              </a:defRPr>
            </a:pPr>
            <a:r>
              <a:rPr lang="en-GB" sz="2400" i="1">
                <a:solidFill>
                  <a:srgbClr val="1D1934"/>
                </a:solidFill>
                <a:latin typeface="Arial" panose="020B0604020202020204" pitchFamily="34" charset="0"/>
                <a:cs typeface="Arial" panose="020B0604020202020204" pitchFamily="34" charset="0"/>
              </a:rPr>
              <a:t>“It would be better if everyone worked together as a system, with the aim for everybody to win.” (Deming)</a:t>
            </a:r>
          </a:p>
          <a:p>
            <a:pPr marL="180000" indent="-180000">
              <a:lnSpc>
                <a:spcPct val="90000"/>
              </a:lnSpc>
              <a:spcBef>
                <a:spcPts val="750"/>
              </a:spcBef>
              <a:spcAft>
                <a:spcPts val="600"/>
              </a:spcAft>
              <a:buClr>
                <a:srgbClr val="FFB000"/>
              </a:buClr>
              <a:buSzPct val="100000"/>
              <a:buFontTx/>
              <a:buChar char="•"/>
              <a:defRPr sz="4000" b="0">
                <a:solidFill>
                  <a:srgbClr val="8A418F"/>
                </a:solidFill>
              </a:defRPr>
            </a:pPr>
            <a:r>
              <a:rPr lang="en-GB" sz="2400" i="1">
                <a:solidFill>
                  <a:srgbClr val="1D1934"/>
                </a:solidFill>
                <a:latin typeface="Arial" panose="020B0604020202020204" pitchFamily="34" charset="0"/>
                <a:cs typeface="Arial" panose="020B0604020202020204" pitchFamily="34" charset="0"/>
              </a:rPr>
              <a:t>“We must preserve the power of intrinsic motivation, dignity, cooperation, curiosity, joy in learning, that people are born with.” (Deming)</a:t>
            </a:r>
          </a:p>
        </p:txBody>
      </p:sp>
      <p:sp>
        <p:nvSpPr>
          <p:cNvPr id="12" name="Officid ea sunditias ab ipid estio vollupt atibus dolorerferum qui dolore sedit esequi voloreped mi, sanisqu aerorerest…">
            <a:extLst>
              <a:ext uri="{FF2B5EF4-FFF2-40B4-BE49-F238E27FC236}">
                <a16:creationId xmlns:a16="http://schemas.microsoft.com/office/drawing/2014/main" id="{6E1D4346-B675-40F5-80AB-BD5D294AD21D}"/>
              </a:ext>
            </a:extLst>
          </p:cNvPr>
          <p:cNvSpPr txBox="1"/>
          <p:nvPr/>
        </p:nvSpPr>
        <p:spPr>
          <a:xfrm>
            <a:off x="4806462" y="5166645"/>
            <a:ext cx="6383449" cy="1108317"/>
          </a:xfrm>
          <a:prstGeom prst="rect">
            <a:avLst/>
          </a:prstGeom>
          <a:ln w="25400">
            <a:noFill/>
            <a:prstDash val="sysDot"/>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nSpc>
                <a:spcPct val="90000"/>
              </a:lnSpc>
              <a:spcBef>
                <a:spcPts val="750"/>
              </a:spcBef>
              <a:buClr>
                <a:srgbClr val="E6005B"/>
              </a:buClr>
              <a:buSzPct val="100000"/>
              <a:defRPr sz="4000" b="0">
                <a:solidFill>
                  <a:srgbClr val="8A418F"/>
                </a:solidFill>
              </a:defRPr>
            </a:pPr>
            <a:r>
              <a:rPr lang="en-GB" sz="2000" i="1">
                <a:solidFill>
                  <a:srgbClr val="1D1934"/>
                </a:solidFill>
                <a:latin typeface="Arial" panose="020B0604020202020204" pitchFamily="34" charset="0"/>
                <a:cs typeface="Arial" panose="020B0604020202020204" pitchFamily="34" charset="0"/>
              </a:rPr>
              <a:t>To explore further:</a:t>
            </a:r>
          </a:p>
          <a:p>
            <a:pPr marL="180000" indent="-180000">
              <a:lnSpc>
                <a:spcPct val="90000"/>
              </a:lnSpc>
              <a:spcBef>
                <a:spcPts val="750"/>
              </a:spcBef>
              <a:buClr>
                <a:srgbClr val="FFB000"/>
              </a:buClr>
              <a:buSzPct val="100000"/>
              <a:buFontTx/>
              <a:buChar char="•"/>
              <a:defRPr sz="4000" b="0">
                <a:solidFill>
                  <a:srgbClr val="8A418F"/>
                </a:solidFill>
              </a:defRPr>
            </a:pPr>
            <a:r>
              <a:rPr lang="en-GB" sz="2000" i="1">
                <a:solidFill>
                  <a:srgbClr val="1D1934"/>
                </a:solidFill>
                <a:latin typeface="Arial" panose="020B0604020202020204" pitchFamily="34" charset="0"/>
                <a:cs typeface="Arial" panose="020B0604020202020204" pitchFamily="34" charset="0"/>
              </a:rPr>
              <a:t>Watch </a:t>
            </a:r>
            <a:r>
              <a:rPr lang="en-GB" sz="2000" b="1">
                <a:solidFill>
                  <a:srgbClr val="FFB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The Red Bead Experiment</a:t>
            </a:r>
            <a:endParaRPr lang="en-GB" sz="2000" b="1">
              <a:solidFill>
                <a:srgbClr val="FFB000"/>
              </a:solidFill>
              <a:latin typeface="Arial" panose="020B0604020202020204" pitchFamily="34" charset="0"/>
              <a:cs typeface="Arial" panose="020B0604020202020204" pitchFamily="34" charset="0"/>
            </a:endParaRPr>
          </a:p>
          <a:p>
            <a:pPr marL="180000" indent="-180000">
              <a:lnSpc>
                <a:spcPct val="90000"/>
              </a:lnSpc>
              <a:spcBef>
                <a:spcPts val="750"/>
              </a:spcBef>
              <a:buClr>
                <a:srgbClr val="FFB000"/>
              </a:buClr>
              <a:buSzPct val="100000"/>
              <a:buFontTx/>
              <a:buChar char="•"/>
              <a:defRPr sz="4000" b="0">
                <a:solidFill>
                  <a:srgbClr val="8A418F"/>
                </a:solidFill>
              </a:defRPr>
            </a:pPr>
            <a:r>
              <a:rPr lang="en-GB" sz="2000" i="1">
                <a:solidFill>
                  <a:srgbClr val="1D1934"/>
                </a:solidFill>
                <a:latin typeface="Arial" panose="020B0604020202020204" pitchFamily="34" charset="0"/>
                <a:cs typeface="Arial" panose="020B0604020202020204" pitchFamily="34" charset="0"/>
              </a:rPr>
              <a:t>Read Chapter 3 of “Out of the Crisis” by Deming</a:t>
            </a:r>
          </a:p>
        </p:txBody>
      </p:sp>
      <p:sp>
        <p:nvSpPr>
          <p:cNvPr id="2" name="Rectangle 1">
            <a:extLst>
              <a:ext uri="{FF2B5EF4-FFF2-40B4-BE49-F238E27FC236}">
                <a16:creationId xmlns:a16="http://schemas.microsoft.com/office/drawing/2014/main" id="{00CC2CFB-15C4-5A4E-9647-A81D78A24053}"/>
              </a:ext>
            </a:extLst>
          </p:cNvPr>
          <p:cNvSpPr/>
          <p:nvPr/>
        </p:nvSpPr>
        <p:spPr>
          <a:xfrm>
            <a:off x="4579815" y="5056554"/>
            <a:ext cx="6322647" cy="1375508"/>
          </a:xfrm>
          <a:prstGeom prst="rect">
            <a:avLst/>
          </a:prstGeom>
          <a:noFill/>
          <a:ln w="31750">
            <a:solidFill>
              <a:srgbClr val="74E0C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0474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tech for SMEs">
            <a:extLst>
              <a:ext uri="{FF2B5EF4-FFF2-40B4-BE49-F238E27FC236}">
                <a16:creationId xmlns:a16="http://schemas.microsoft.com/office/drawing/2014/main" id="{BEA334A7-ABF4-47B1-B521-028703CE6E61}"/>
              </a:ext>
            </a:extLst>
          </p:cNvPr>
          <p:cNvSpPr txBox="1"/>
          <p:nvPr/>
        </p:nvSpPr>
        <p:spPr>
          <a:xfrm>
            <a:off x="1012537" y="1177425"/>
            <a:ext cx="10469958" cy="503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0600">
                <a:solidFill>
                  <a:srgbClr val="D5233E"/>
                </a:solidFill>
              </a:defRPr>
            </a:lvl1pPr>
          </a:lstStyle>
          <a:p>
            <a:r>
              <a:rPr lang="en-GB" sz="2800" b="1">
                <a:solidFill>
                  <a:srgbClr val="FFB000"/>
                </a:solidFill>
                <a:latin typeface="Arial" panose="020B0604020202020204" pitchFamily="34" charset="0"/>
                <a:ea typeface="+mj-ea"/>
                <a:cs typeface="Arial" panose="020B0604020202020204" pitchFamily="34" charset="0"/>
              </a:rPr>
              <a:t>Some practical tools to analyse current state…</a:t>
            </a:r>
            <a:endParaRPr sz="2800" b="1">
              <a:solidFill>
                <a:srgbClr val="FFB000"/>
              </a:solidFill>
              <a:latin typeface="Arial" panose="020B0604020202020204" pitchFamily="34" charset="0"/>
              <a:ea typeface="+mj-ea"/>
              <a:cs typeface="Arial" panose="020B0604020202020204" pitchFamily="34" charset="0"/>
            </a:endParaRPr>
          </a:p>
        </p:txBody>
      </p:sp>
      <p:sp>
        <p:nvSpPr>
          <p:cNvPr id="104" name="Rectangle: Diagonal Corners Snipped 103">
            <a:extLst>
              <a:ext uri="{FF2B5EF4-FFF2-40B4-BE49-F238E27FC236}">
                <a16:creationId xmlns:a16="http://schemas.microsoft.com/office/drawing/2014/main" id="{1A0F919D-F5D2-4D24-86AC-0783F2CB6FFF}"/>
              </a:ext>
            </a:extLst>
          </p:cNvPr>
          <p:cNvSpPr/>
          <p:nvPr/>
        </p:nvSpPr>
        <p:spPr>
          <a:xfrm>
            <a:off x="6080514" y="1839196"/>
            <a:ext cx="2223728" cy="2126623"/>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a:extLst>
              <a:ext uri="{FF2B5EF4-FFF2-40B4-BE49-F238E27FC236}">
                <a16:creationId xmlns:a16="http://schemas.microsoft.com/office/drawing/2014/main" id="{A10C69A5-40AC-4DC5-B9EC-15C9CC6A2F4E}"/>
              </a:ext>
            </a:extLst>
          </p:cNvPr>
          <p:cNvSpPr txBox="1"/>
          <p:nvPr/>
        </p:nvSpPr>
        <p:spPr>
          <a:xfrm>
            <a:off x="6330073" y="2029773"/>
            <a:ext cx="1582431" cy="369332"/>
          </a:xfrm>
          <a:prstGeom prst="rect">
            <a:avLst/>
          </a:prstGeom>
          <a:solidFill>
            <a:schemeClr val="accent1">
              <a:lumMod val="20000"/>
              <a:lumOff val="80000"/>
            </a:schemeClr>
          </a:solidFill>
        </p:spPr>
        <p:txBody>
          <a:bodyPr wrap="square" rtlCol="0">
            <a:spAutoFit/>
          </a:bodyPr>
          <a:lstStyle/>
          <a:p>
            <a:r>
              <a:rPr lang="en-GB" dirty="0">
                <a:solidFill>
                  <a:srgbClr val="1D1934"/>
                </a:solidFill>
                <a:latin typeface="Arial" panose="020B0604020202020204" pitchFamily="34" charset="0"/>
                <a:cs typeface="Arial" panose="020B0604020202020204" pitchFamily="34" charset="0"/>
              </a:rPr>
              <a:t>Check Sheet</a:t>
            </a:r>
          </a:p>
        </p:txBody>
      </p:sp>
      <p:grpSp>
        <p:nvGrpSpPr>
          <p:cNvPr id="106" name="Group 105">
            <a:extLst>
              <a:ext uri="{FF2B5EF4-FFF2-40B4-BE49-F238E27FC236}">
                <a16:creationId xmlns:a16="http://schemas.microsoft.com/office/drawing/2014/main" id="{8188EF8F-A915-448E-B9B7-AACC0C238F93}"/>
              </a:ext>
            </a:extLst>
          </p:cNvPr>
          <p:cNvGrpSpPr/>
          <p:nvPr/>
        </p:nvGrpSpPr>
        <p:grpSpPr>
          <a:xfrm>
            <a:off x="6405601" y="2464677"/>
            <a:ext cx="1640190" cy="962561"/>
            <a:chOff x="9694985" y="5235282"/>
            <a:chExt cx="1336431" cy="784297"/>
          </a:xfrm>
          <a:solidFill>
            <a:schemeClr val="accent4">
              <a:lumMod val="20000"/>
              <a:lumOff val="80000"/>
            </a:schemeClr>
          </a:solidFill>
        </p:grpSpPr>
        <p:sp>
          <p:nvSpPr>
            <p:cNvPr id="107" name="Rectangle 106">
              <a:extLst>
                <a:ext uri="{FF2B5EF4-FFF2-40B4-BE49-F238E27FC236}">
                  <a16:creationId xmlns:a16="http://schemas.microsoft.com/office/drawing/2014/main" id="{7411A8F6-6B8B-4BF0-9C65-5AB39FB7BC92}"/>
                </a:ext>
              </a:extLst>
            </p:cNvPr>
            <p:cNvSpPr/>
            <p:nvPr/>
          </p:nvSpPr>
          <p:spPr>
            <a:xfrm>
              <a:off x="9694985" y="5235282"/>
              <a:ext cx="445477" cy="19419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3E48A40B-2E7D-4165-82D8-2FA514A711F9}"/>
                </a:ext>
              </a:extLst>
            </p:cNvPr>
            <p:cNvSpPr/>
            <p:nvPr/>
          </p:nvSpPr>
          <p:spPr>
            <a:xfrm>
              <a:off x="10140462" y="5235282"/>
              <a:ext cx="445477" cy="19419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a:extLst>
                <a:ext uri="{FF2B5EF4-FFF2-40B4-BE49-F238E27FC236}">
                  <a16:creationId xmlns:a16="http://schemas.microsoft.com/office/drawing/2014/main" id="{89399DF3-AAE4-4986-99B3-AFF207F013A8}"/>
                </a:ext>
              </a:extLst>
            </p:cNvPr>
            <p:cNvSpPr/>
            <p:nvPr/>
          </p:nvSpPr>
          <p:spPr>
            <a:xfrm>
              <a:off x="10585939" y="5235282"/>
              <a:ext cx="445477" cy="19419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a:extLst>
                <a:ext uri="{FF2B5EF4-FFF2-40B4-BE49-F238E27FC236}">
                  <a16:creationId xmlns:a16="http://schemas.microsoft.com/office/drawing/2014/main" id="{43236870-B176-4F41-875A-6C98B66EF63D}"/>
                </a:ext>
              </a:extLst>
            </p:cNvPr>
            <p:cNvSpPr/>
            <p:nvPr/>
          </p:nvSpPr>
          <p:spPr>
            <a:xfrm>
              <a:off x="9694985" y="5428721"/>
              <a:ext cx="445477" cy="1941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ECF87B20-6B88-4E61-AB38-F478BD2C6DBA}"/>
                </a:ext>
              </a:extLst>
            </p:cNvPr>
            <p:cNvSpPr/>
            <p:nvPr/>
          </p:nvSpPr>
          <p:spPr>
            <a:xfrm>
              <a:off x="10140462" y="5428721"/>
              <a:ext cx="445477" cy="1941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D351D46C-EEB1-43D9-8F9F-C78435840817}"/>
                </a:ext>
              </a:extLst>
            </p:cNvPr>
            <p:cNvSpPr/>
            <p:nvPr/>
          </p:nvSpPr>
          <p:spPr>
            <a:xfrm>
              <a:off x="10585939" y="5428721"/>
              <a:ext cx="445477" cy="1941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330187DA-A04B-4D3C-81DA-85FBE68C7E12}"/>
                </a:ext>
              </a:extLst>
            </p:cNvPr>
            <p:cNvSpPr/>
            <p:nvPr/>
          </p:nvSpPr>
          <p:spPr>
            <a:xfrm>
              <a:off x="9694985" y="5631943"/>
              <a:ext cx="445477" cy="1941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8333F9E9-6B30-46C4-A07A-A25873FA302C}"/>
                </a:ext>
              </a:extLst>
            </p:cNvPr>
            <p:cNvSpPr/>
            <p:nvPr/>
          </p:nvSpPr>
          <p:spPr>
            <a:xfrm>
              <a:off x="10140462" y="5631943"/>
              <a:ext cx="445477" cy="1941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1B1B4862-BB17-4611-9506-5AD58621BA96}"/>
                </a:ext>
              </a:extLst>
            </p:cNvPr>
            <p:cNvSpPr/>
            <p:nvPr/>
          </p:nvSpPr>
          <p:spPr>
            <a:xfrm>
              <a:off x="10585939" y="5631943"/>
              <a:ext cx="445477" cy="1941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FBB222C6-E872-43DF-8CDE-7983531057B0}"/>
                </a:ext>
              </a:extLst>
            </p:cNvPr>
            <p:cNvSpPr/>
            <p:nvPr/>
          </p:nvSpPr>
          <p:spPr>
            <a:xfrm>
              <a:off x="9694985" y="5825382"/>
              <a:ext cx="445477" cy="1941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E87210A4-E749-4471-A86D-D848B3C1EA3C}"/>
                </a:ext>
              </a:extLst>
            </p:cNvPr>
            <p:cNvSpPr/>
            <p:nvPr/>
          </p:nvSpPr>
          <p:spPr>
            <a:xfrm>
              <a:off x="10140462" y="5825382"/>
              <a:ext cx="445477" cy="1941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97399E09-E401-4803-B284-A71A8CE4E364}"/>
                </a:ext>
              </a:extLst>
            </p:cNvPr>
            <p:cNvSpPr/>
            <p:nvPr/>
          </p:nvSpPr>
          <p:spPr>
            <a:xfrm>
              <a:off x="10585939" y="5825382"/>
              <a:ext cx="445477" cy="19419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1" name="Rectangle: Diagonal Corners Snipped 140">
            <a:extLst>
              <a:ext uri="{FF2B5EF4-FFF2-40B4-BE49-F238E27FC236}">
                <a16:creationId xmlns:a16="http://schemas.microsoft.com/office/drawing/2014/main" id="{869EDF85-961A-4B3F-AD0B-5CE0C3D8F519}"/>
              </a:ext>
            </a:extLst>
          </p:cNvPr>
          <p:cNvSpPr/>
          <p:nvPr/>
        </p:nvSpPr>
        <p:spPr>
          <a:xfrm>
            <a:off x="8717950" y="4179349"/>
            <a:ext cx="2223728" cy="2126623"/>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TextBox 141">
            <a:extLst>
              <a:ext uri="{FF2B5EF4-FFF2-40B4-BE49-F238E27FC236}">
                <a16:creationId xmlns:a16="http://schemas.microsoft.com/office/drawing/2014/main" id="{16BD4CA8-FAB3-4FE2-88D0-7BD03FA30F1D}"/>
              </a:ext>
            </a:extLst>
          </p:cNvPr>
          <p:cNvSpPr txBox="1"/>
          <p:nvPr/>
        </p:nvSpPr>
        <p:spPr>
          <a:xfrm>
            <a:off x="8971596" y="4339356"/>
            <a:ext cx="1596077" cy="369332"/>
          </a:xfrm>
          <a:prstGeom prst="rect">
            <a:avLst/>
          </a:prstGeom>
          <a:noFill/>
        </p:spPr>
        <p:txBody>
          <a:bodyPr wrap="square" rtlCol="0">
            <a:spAutoFit/>
          </a:bodyPr>
          <a:lstStyle/>
          <a:p>
            <a:r>
              <a:rPr lang="en-GB" dirty="0">
                <a:solidFill>
                  <a:srgbClr val="1D1934"/>
                </a:solidFill>
                <a:latin typeface="Arial" panose="020B0604020202020204" pitchFamily="34" charset="0"/>
                <a:cs typeface="Arial" panose="020B0604020202020204" pitchFamily="34" charset="0"/>
              </a:rPr>
              <a:t>Control Chart</a:t>
            </a:r>
          </a:p>
        </p:txBody>
      </p:sp>
      <p:pic>
        <p:nvPicPr>
          <p:cNvPr id="151" name="Picture 150">
            <a:extLst>
              <a:ext uri="{FF2B5EF4-FFF2-40B4-BE49-F238E27FC236}">
                <a16:creationId xmlns:a16="http://schemas.microsoft.com/office/drawing/2014/main" id="{1E6D8495-9915-4245-BFBC-35188353E149}"/>
              </a:ext>
            </a:extLst>
          </p:cNvPr>
          <p:cNvPicPr>
            <a:picLocks noChangeAspect="1"/>
          </p:cNvPicPr>
          <p:nvPr/>
        </p:nvPicPr>
        <p:blipFill>
          <a:blip r:embed="rId3"/>
          <a:stretch>
            <a:fillRect/>
          </a:stretch>
        </p:blipFill>
        <p:spPr>
          <a:xfrm>
            <a:off x="9024212" y="4729835"/>
            <a:ext cx="1567265" cy="1241698"/>
          </a:xfrm>
          <a:prstGeom prst="rect">
            <a:avLst/>
          </a:prstGeom>
        </p:spPr>
      </p:pic>
      <p:sp>
        <p:nvSpPr>
          <p:cNvPr id="148" name="Rectangle: Diagonal Corners Snipped 147">
            <a:extLst>
              <a:ext uri="{FF2B5EF4-FFF2-40B4-BE49-F238E27FC236}">
                <a16:creationId xmlns:a16="http://schemas.microsoft.com/office/drawing/2014/main" id="{5C8901E9-79BD-4EB2-9A24-E24DF2534935}"/>
              </a:ext>
            </a:extLst>
          </p:cNvPr>
          <p:cNvSpPr/>
          <p:nvPr/>
        </p:nvSpPr>
        <p:spPr>
          <a:xfrm>
            <a:off x="8695981" y="1862588"/>
            <a:ext cx="2223728" cy="2126623"/>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 name="Picture 152">
            <a:extLst>
              <a:ext uri="{FF2B5EF4-FFF2-40B4-BE49-F238E27FC236}">
                <a16:creationId xmlns:a16="http://schemas.microsoft.com/office/drawing/2014/main" id="{9AAE27F0-D7AE-46A4-A653-E564E3EF7E42}"/>
              </a:ext>
            </a:extLst>
          </p:cNvPr>
          <p:cNvPicPr>
            <a:picLocks noChangeAspect="1"/>
          </p:cNvPicPr>
          <p:nvPr/>
        </p:nvPicPr>
        <p:blipFill>
          <a:blip r:embed="rId4"/>
          <a:stretch>
            <a:fillRect/>
          </a:stretch>
        </p:blipFill>
        <p:spPr>
          <a:xfrm>
            <a:off x="8950258" y="2329136"/>
            <a:ext cx="1597037" cy="1296146"/>
          </a:xfrm>
          <a:prstGeom prst="rect">
            <a:avLst/>
          </a:prstGeom>
        </p:spPr>
      </p:pic>
      <p:sp>
        <p:nvSpPr>
          <p:cNvPr id="149" name="TextBox 148">
            <a:extLst>
              <a:ext uri="{FF2B5EF4-FFF2-40B4-BE49-F238E27FC236}">
                <a16:creationId xmlns:a16="http://schemas.microsoft.com/office/drawing/2014/main" id="{410A63ED-2500-4B9A-9709-56AC5F2A7797}"/>
              </a:ext>
            </a:extLst>
          </p:cNvPr>
          <p:cNvSpPr txBox="1"/>
          <p:nvPr/>
        </p:nvSpPr>
        <p:spPr>
          <a:xfrm>
            <a:off x="8859446" y="1994552"/>
            <a:ext cx="1778659" cy="646331"/>
          </a:xfrm>
          <a:prstGeom prst="rect">
            <a:avLst/>
          </a:prstGeom>
          <a:solidFill>
            <a:schemeClr val="accent1">
              <a:lumMod val="20000"/>
              <a:lumOff val="80000"/>
            </a:schemeClr>
          </a:solidFill>
        </p:spPr>
        <p:txBody>
          <a:bodyPr wrap="square" rtlCol="0">
            <a:spAutoFit/>
          </a:bodyPr>
          <a:lstStyle/>
          <a:p>
            <a:r>
              <a:rPr lang="en-GB" dirty="0">
                <a:solidFill>
                  <a:srgbClr val="1D1934"/>
                </a:solidFill>
                <a:latin typeface="Arial" panose="020B0604020202020204" pitchFamily="34" charset="0"/>
                <a:cs typeface="Arial" panose="020B0604020202020204" pitchFamily="34" charset="0"/>
              </a:rPr>
              <a:t>Scatter Diagrams</a:t>
            </a:r>
          </a:p>
        </p:txBody>
      </p:sp>
      <p:sp>
        <p:nvSpPr>
          <p:cNvPr id="155" name="Rectangle: Diagonal Corners Snipped 154">
            <a:extLst>
              <a:ext uri="{FF2B5EF4-FFF2-40B4-BE49-F238E27FC236}">
                <a16:creationId xmlns:a16="http://schemas.microsoft.com/office/drawing/2014/main" id="{AB086B94-FA30-4587-B426-ADAECA9CB16D}"/>
              </a:ext>
            </a:extLst>
          </p:cNvPr>
          <p:cNvSpPr/>
          <p:nvPr/>
        </p:nvSpPr>
        <p:spPr>
          <a:xfrm>
            <a:off x="6080514" y="4139030"/>
            <a:ext cx="2223728" cy="2126623"/>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738B8963-63F3-47B2-B748-6B0F54CE00FF}"/>
              </a:ext>
            </a:extLst>
          </p:cNvPr>
          <p:cNvSpPr txBox="1"/>
          <p:nvPr/>
        </p:nvSpPr>
        <p:spPr>
          <a:xfrm>
            <a:off x="6148905" y="4295045"/>
            <a:ext cx="1944765" cy="369332"/>
          </a:xfrm>
          <a:prstGeom prst="rect">
            <a:avLst/>
          </a:prstGeom>
          <a:solidFill>
            <a:schemeClr val="accent1">
              <a:lumMod val="20000"/>
              <a:lumOff val="80000"/>
            </a:schemeClr>
          </a:solidFill>
        </p:spPr>
        <p:txBody>
          <a:bodyPr wrap="square" rtlCol="0">
            <a:spAutoFit/>
          </a:bodyPr>
          <a:lstStyle/>
          <a:p>
            <a:r>
              <a:rPr lang="en-GB" dirty="0">
                <a:solidFill>
                  <a:srgbClr val="1D1934"/>
                </a:solidFill>
                <a:latin typeface="Arial" panose="020B0604020202020204" pitchFamily="34" charset="0"/>
                <a:cs typeface="Arial" panose="020B0604020202020204" pitchFamily="34" charset="0"/>
              </a:rPr>
              <a:t>Pareto Diagrams</a:t>
            </a:r>
          </a:p>
        </p:txBody>
      </p:sp>
      <p:pic>
        <p:nvPicPr>
          <p:cNvPr id="156" name="Picture 155">
            <a:extLst>
              <a:ext uri="{FF2B5EF4-FFF2-40B4-BE49-F238E27FC236}">
                <a16:creationId xmlns:a16="http://schemas.microsoft.com/office/drawing/2014/main" id="{943D2AEB-9ACB-44FD-8681-0333A63BA369}"/>
              </a:ext>
            </a:extLst>
          </p:cNvPr>
          <p:cNvPicPr>
            <a:picLocks noChangeAspect="1"/>
          </p:cNvPicPr>
          <p:nvPr/>
        </p:nvPicPr>
        <p:blipFill>
          <a:blip r:embed="rId5"/>
          <a:stretch>
            <a:fillRect/>
          </a:stretch>
        </p:blipFill>
        <p:spPr>
          <a:xfrm>
            <a:off x="6401702" y="4704409"/>
            <a:ext cx="1578924" cy="1292550"/>
          </a:xfrm>
          <a:prstGeom prst="rect">
            <a:avLst/>
          </a:prstGeom>
        </p:spPr>
      </p:pic>
      <p:sp>
        <p:nvSpPr>
          <p:cNvPr id="158" name="Rectangle: Diagonal Corners Snipped 157">
            <a:extLst>
              <a:ext uri="{FF2B5EF4-FFF2-40B4-BE49-F238E27FC236}">
                <a16:creationId xmlns:a16="http://schemas.microsoft.com/office/drawing/2014/main" id="{70E6D352-B11E-4EFF-BDF0-7D9D32C57BDF}"/>
              </a:ext>
            </a:extLst>
          </p:cNvPr>
          <p:cNvSpPr/>
          <p:nvPr/>
        </p:nvSpPr>
        <p:spPr>
          <a:xfrm>
            <a:off x="1012537" y="1831895"/>
            <a:ext cx="2223728" cy="2126623"/>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2D2D375F-315A-4CE0-BA7C-07F7930BE106}"/>
              </a:ext>
            </a:extLst>
          </p:cNvPr>
          <p:cNvSpPr txBox="1"/>
          <p:nvPr/>
        </p:nvSpPr>
        <p:spPr>
          <a:xfrm>
            <a:off x="1425205" y="2089672"/>
            <a:ext cx="1440251" cy="369332"/>
          </a:xfrm>
          <a:prstGeom prst="rect">
            <a:avLst/>
          </a:prstGeom>
          <a:solidFill>
            <a:schemeClr val="accent1">
              <a:lumMod val="20000"/>
              <a:lumOff val="80000"/>
            </a:schemeClr>
          </a:solidFill>
        </p:spPr>
        <p:txBody>
          <a:bodyPr wrap="square" rtlCol="0">
            <a:spAutoFit/>
          </a:bodyPr>
          <a:lstStyle/>
          <a:p>
            <a:r>
              <a:rPr lang="en-GB" dirty="0">
                <a:solidFill>
                  <a:srgbClr val="1D1934"/>
                </a:solidFill>
                <a:latin typeface="Arial" panose="020B0604020202020204" pitchFamily="34" charset="0"/>
                <a:cs typeface="Arial" panose="020B0604020202020204" pitchFamily="34" charset="0"/>
              </a:rPr>
              <a:t>Flow Chart</a:t>
            </a:r>
          </a:p>
        </p:txBody>
      </p:sp>
      <p:pic>
        <p:nvPicPr>
          <p:cNvPr id="161" name="Picture 160">
            <a:extLst>
              <a:ext uri="{FF2B5EF4-FFF2-40B4-BE49-F238E27FC236}">
                <a16:creationId xmlns:a16="http://schemas.microsoft.com/office/drawing/2014/main" id="{B1151FDB-3EB0-4824-ACF7-C1D9B5993090}"/>
              </a:ext>
            </a:extLst>
          </p:cNvPr>
          <p:cNvPicPr>
            <a:picLocks noChangeAspect="1"/>
          </p:cNvPicPr>
          <p:nvPr/>
        </p:nvPicPr>
        <p:blipFill>
          <a:blip r:embed="rId6"/>
          <a:stretch>
            <a:fillRect/>
          </a:stretch>
        </p:blipFill>
        <p:spPr>
          <a:xfrm>
            <a:off x="1300246" y="2544514"/>
            <a:ext cx="1661711" cy="928405"/>
          </a:xfrm>
          <a:prstGeom prst="rect">
            <a:avLst/>
          </a:prstGeom>
        </p:spPr>
      </p:pic>
      <p:sp>
        <p:nvSpPr>
          <p:cNvPr id="159" name="Rectangle: Diagonal Corners Snipped 158">
            <a:extLst>
              <a:ext uri="{FF2B5EF4-FFF2-40B4-BE49-F238E27FC236}">
                <a16:creationId xmlns:a16="http://schemas.microsoft.com/office/drawing/2014/main" id="{0C35A1AC-1CA8-4E3C-B64D-4791DF73B839}"/>
              </a:ext>
            </a:extLst>
          </p:cNvPr>
          <p:cNvSpPr/>
          <p:nvPr/>
        </p:nvSpPr>
        <p:spPr>
          <a:xfrm>
            <a:off x="3531683" y="1839196"/>
            <a:ext cx="2223728" cy="2126623"/>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4F475554-D669-4BFE-A7FB-4C4111E8D062}"/>
              </a:ext>
            </a:extLst>
          </p:cNvPr>
          <p:cNvSpPr txBox="1"/>
          <p:nvPr/>
        </p:nvSpPr>
        <p:spPr>
          <a:xfrm>
            <a:off x="3577088" y="1913069"/>
            <a:ext cx="1755141" cy="646331"/>
          </a:xfrm>
          <a:prstGeom prst="rect">
            <a:avLst/>
          </a:prstGeom>
          <a:noFill/>
        </p:spPr>
        <p:txBody>
          <a:bodyPr wrap="square" rtlCol="0">
            <a:spAutoFit/>
          </a:bodyPr>
          <a:lstStyle/>
          <a:p>
            <a:r>
              <a:rPr lang="en-GB" dirty="0">
                <a:solidFill>
                  <a:srgbClr val="1D1934"/>
                </a:solidFill>
                <a:latin typeface="Arial" panose="020B0604020202020204" pitchFamily="34" charset="0"/>
                <a:cs typeface="Arial" panose="020B0604020202020204" pitchFamily="34" charset="0"/>
              </a:rPr>
              <a:t>Cause-effect Diagram</a:t>
            </a:r>
          </a:p>
        </p:txBody>
      </p:sp>
      <p:pic>
        <p:nvPicPr>
          <p:cNvPr id="163" name="Picture 162">
            <a:extLst>
              <a:ext uri="{FF2B5EF4-FFF2-40B4-BE49-F238E27FC236}">
                <a16:creationId xmlns:a16="http://schemas.microsoft.com/office/drawing/2014/main" id="{62471F5D-61EE-44AA-AA5B-DF32C6CDA8A6}"/>
              </a:ext>
            </a:extLst>
          </p:cNvPr>
          <p:cNvPicPr>
            <a:picLocks noChangeAspect="1"/>
          </p:cNvPicPr>
          <p:nvPr/>
        </p:nvPicPr>
        <p:blipFill>
          <a:blip r:embed="rId7"/>
          <a:stretch>
            <a:fillRect/>
          </a:stretch>
        </p:blipFill>
        <p:spPr>
          <a:xfrm>
            <a:off x="3811381" y="2599719"/>
            <a:ext cx="1755141" cy="827519"/>
          </a:xfrm>
          <a:prstGeom prst="rect">
            <a:avLst/>
          </a:prstGeom>
        </p:spPr>
      </p:pic>
      <p:sp>
        <p:nvSpPr>
          <p:cNvPr id="160" name="Rectangle: Diagonal Corners Snipped 159">
            <a:extLst>
              <a:ext uri="{FF2B5EF4-FFF2-40B4-BE49-F238E27FC236}">
                <a16:creationId xmlns:a16="http://schemas.microsoft.com/office/drawing/2014/main" id="{3E881A45-3D6E-449D-844C-A6BC15A1C52A}"/>
              </a:ext>
            </a:extLst>
          </p:cNvPr>
          <p:cNvSpPr/>
          <p:nvPr/>
        </p:nvSpPr>
        <p:spPr>
          <a:xfrm>
            <a:off x="2490844" y="4109869"/>
            <a:ext cx="2223728" cy="2126623"/>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2CE678C3-51C0-43EB-82F5-8019E7FEE4A6}"/>
              </a:ext>
            </a:extLst>
          </p:cNvPr>
          <p:cNvSpPr txBox="1"/>
          <p:nvPr/>
        </p:nvSpPr>
        <p:spPr>
          <a:xfrm>
            <a:off x="2598679" y="4311462"/>
            <a:ext cx="1952335" cy="369332"/>
          </a:xfrm>
          <a:prstGeom prst="rect">
            <a:avLst/>
          </a:prstGeom>
          <a:noFill/>
        </p:spPr>
        <p:txBody>
          <a:bodyPr wrap="square" rtlCol="0">
            <a:spAutoFit/>
          </a:bodyPr>
          <a:lstStyle/>
          <a:p>
            <a:r>
              <a:rPr lang="en-GB" dirty="0">
                <a:solidFill>
                  <a:srgbClr val="1D1934"/>
                </a:solidFill>
                <a:latin typeface="Arial" panose="020B0604020202020204" pitchFamily="34" charset="0"/>
                <a:cs typeface="Arial" panose="020B0604020202020204" pitchFamily="34" charset="0"/>
              </a:rPr>
              <a:t>‘5 Whys’ Analysis</a:t>
            </a:r>
          </a:p>
        </p:txBody>
      </p:sp>
      <p:sp>
        <p:nvSpPr>
          <p:cNvPr id="37" name="TextBox 36">
            <a:extLst>
              <a:ext uri="{FF2B5EF4-FFF2-40B4-BE49-F238E27FC236}">
                <a16:creationId xmlns:a16="http://schemas.microsoft.com/office/drawing/2014/main" id="{C73B5DC6-DFBE-41E5-A0F7-F8C2385A3ADE}"/>
              </a:ext>
            </a:extLst>
          </p:cNvPr>
          <p:cNvSpPr txBox="1"/>
          <p:nvPr/>
        </p:nvSpPr>
        <p:spPr>
          <a:xfrm>
            <a:off x="2677788" y="4693948"/>
            <a:ext cx="1239110" cy="523220"/>
          </a:xfrm>
          <a:prstGeom prst="rect">
            <a:avLst/>
          </a:prstGeom>
          <a:noFill/>
        </p:spPr>
        <p:txBody>
          <a:bodyPr wrap="square" rtlCol="0">
            <a:spAutoFit/>
          </a:bodyPr>
          <a:lstStyle/>
          <a:p>
            <a:r>
              <a:rPr lang="en-GB" sz="2800" b="1" dirty="0">
                <a:solidFill>
                  <a:schemeClr val="accent1">
                    <a:lumMod val="75000"/>
                  </a:schemeClr>
                </a:solidFill>
                <a:latin typeface="Arial" panose="020B0604020202020204" pitchFamily="34" charset="0"/>
                <a:cs typeface="Arial" panose="020B0604020202020204" pitchFamily="34" charset="0"/>
              </a:rPr>
              <a:t>Why?</a:t>
            </a:r>
          </a:p>
        </p:txBody>
      </p:sp>
      <p:sp>
        <p:nvSpPr>
          <p:cNvPr id="38" name="TextBox 37">
            <a:extLst>
              <a:ext uri="{FF2B5EF4-FFF2-40B4-BE49-F238E27FC236}">
                <a16:creationId xmlns:a16="http://schemas.microsoft.com/office/drawing/2014/main" id="{501D6DE2-46B8-4DDD-ADC9-7F92BF8BA117}"/>
              </a:ext>
            </a:extLst>
          </p:cNvPr>
          <p:cNvSpPr txBox="1"/>
          <p:nvPr/>
        </p:nvSpPr>
        <p:spPr>
          <a:xfrm>
            <a:off x="3006631" y="5074584"/>
            <a:ext cx="1136430" cy="461665"/>
          </a:xfrm>
          <a:prstGeom prst="rect">
            <a:avLst/>
          </a:prstGeom>
          <a:noFill/>
        </p:spPr>
        <p:txBody>
          <a:bodyPr wrap="square" rtlCol="0">
            <a:spAutoFit/>
          </a:bodyPr>
          <a:lstStyle/>
          <a:p>
            <a:r>
              <a:rPr lang="en-GB" sz="2400" b="1" dirty="0">
                <a:solidFill>
                  <a:schemeClr val="accent1">
                    <a:lumMod val="75000"/>
                  </a:schemeClr>
                </a:solidFill>
                <a:latin typeface="Arial" panose="020B0604020202020204" pitchFamily="34" charset="0"/>
                <a:cs typeface="Arial" panose="020B0604020202020204" pitchFamily="34" charset="0"/>
              </a:rPr>
              <a:t>Why?</a:t>
            </a:r>
          </a:p>
        </p:txBody>
      </p:sp>
      <p:sp>
        <p:nvSpPr>
          <p:cNvPr id="39" name="TextBox 38">
            <a:extLst>
              <a:ext uri="{FF2B5EF4-FFF2-40B4-BE49-F238E27FC236}">
                <a16:creationId xmlns:a16="http://schemas.microsoft.com/office/drawing/2014/main" id="{63C67CB2-42D3-4FD9-9BFC-747DDD36B5FF}"/>
              </a:ext>
            </a:extLst>
          </p:cNvPr>
          <p:cNvSpPr txBox="1"/>
          <p:nvPr/>
        </p:nvSpPr>
        <p:spPr>
          <a:xfrm>
            <a:off x="3304904" y="5417457"/>
            <a:ext cx="998960" cy="369332"/>
          </a:xfrm>
          <a:prstGeom prst="rect">
            <a:avLst/>
          </a:prstGeom>
          <a:noFill/>
        </p:spPr>
        <p:txBody>
          <a:bodyPr wrap="square" rtlCol="0">
            <a:spAutoFit/>
          </a:bodyPr>
          <a:lstStyle/>
          <a:p>
            <a:r>
              <a:rPr lang="en-GB" b="1" dirty="0">
                <a:solidFill>
                  <a:schemeClr val="accent1">
                    <a:lumMod val="75000"/>
                  </a:schemeClr>
                </a:solidFill>
                <a:latin typeface="Arial" panose="020B0604020202020204" pitchFamily="34" charset="0"/>
                <a:cs typeface="Arial" panose="020B0604020202020204" pitchFamily="34" charset="0"/>
              </a:rPr>
              <a:t>Why?</a:t>
            </a:r>
          </a:p>
        </p:txBody>
      </p:sp>
      <p:sp>
        <p:nvSpPr>
          <p:cNvPr id="40" name="TextBox 39">
            <a:extLst>
              <a:ext uri="{FF2B5EF4-FFF2-40B4-BE49-F238E27FC236}">
                <a16:creationId xmlns:a16="http://schemas.microsoft.com/office/drawing/2014/main" id="{24B5802C-E349-43AC-824C-E32459EB2150}"/>
              </a:ext>
            </a:extLst>
          </p:cNvPr>
          <p:cNvSpPr txBox="1"/>
          <p:nvPr/>
        </p:nvSpPr>
        <p:spPr>
          <a:xfrm>
            <a:off x="4063895" y="5861369"/>
            <a:ext cx="570625" cy="246221"/>
          </a:xfrm>
          <a:prstGeom prst="rect">
            <a:avLst/>
          </a:prstGeom>
          <a:noFill/>
        </p:spPr>
        <p:txBody>
          <a:bodyPr wrap="square" rtlCol="0">
            <a:spAutoFit/>
          </a:bodyPr>
          <a:lstStyle/>
          <a:p>
            <a:r>
              <a:rPr lang="en-GB" sz="1000" b="1" dirty="0">
                <a:solidFill>
                  <a:schemeClr val="accent1">
                    <a:lumMod val="75000"/>
                  </a:schemeClr>
                </a:solidFill>
                <a:latin typeface="Arial" panose="020B0604020202020204" pitchFamily="34" charset="0"/>
                <a:cs typeface="Arial" panose="020B0604020202020204" pitchFamily="34" charset="0"/>
              </a:rPr>
              <a:t>Why?</a:t>
            </a:r>
          </a:p>
        </p:txBody>
      </p:sp>
      <p:sp>
        <p:nvSpPr>
          <p:cNvPr id="41" name="TextBox 40">
            <a:extLst>
              <a:ext uri="{FF2B5EF4-FFF2-40B4-BE49-F238E27FC236}">
                <a16:creationId xmlns:a16="http://schemas.microsoft.com/office/drawing/2014/main" id="{696753F4-D414-4ABA-82F6-B71E76BE708C}"/>
              </a:ext>
            </a:extLst>
          </p:cNvPr>
          <p:cNvSpPr txBox="1"/>
          <p:nvPr/>
        </p:nvSpPr>
        <p:spPr>
          <a:xfrm>
            <a:off x="3743079" y="5648326"/>
            <a:ext cx="796014" cy="307777"/>
          </a:xfrm>
          <a:prstGeom prst="rect">
            <a:avLst/>
          </a:prstGeom>
          <a:noFill/>
        </p:spPr>
        <p:txBody>
          <a:bodyPr wrap="square" rtlCol="0">
            <a:spAutoFit/>
          </a:bodyPr>
          <a:lstStyle/>
          <a:p>
            <a:r>
              <a:rPr lang="en-GB" sz="1400" b="1" dirty="0">
                <a:solidFill>
                  <a:schemeClr val="accent1">
                    <a:lumMod val="75000"/>
                  </a:schemeClr>
                </a:solidFill>
                <a:latin typeface="Arial" panose="020B0604020202020204" pitchFamily="34" charset="0"/>
                <a:cs typeface="Arial" panose="020B0604020202020204" pitchFamily="34" charset="0"/>
              </a:rPr>
              <a:t>Why?</a:t>
            </a:r>
          </a:p>
        </p:txBody>
      </p:sp>
      <p:sp>
        <p:nvSpPr>
          <p:cNvPr id="51" name="TextBox 50">
            <a:extLst>
              <a:ext uri="{FF2B5EF4-FFF2-40B4-BE49-F238E27FC236}">
                <a16:creationId xmlns:a16="http://schemas.microsoft.com/office/drawing/2014/main" id="{95364920-6C9B-49C0-85D9-C1C7345406B5}"/>
              </a:ext>
            </a:extLst>
          </p:cNvPr>
          <p:cNvSpPr txBox="1"/>
          <p:nvPr/>
        </p:nvSpPr>
        <p:spPr>
          <a:xfrm>
            <a:off x="9722772" y="6522019"/>
            <a:ext cx="2117536" cy="246221"/>
          </a:xfrm>
          <a:prstGeom prst="rect">
            <a:avLst/>
          </a:prstGeom>
          <a:noFill/>
        </p:spPr>
        <p:txBody>
          <a:bodyPr wrap="square" lIns="91440" tIns="45720" rIns="91440" bIns="45720" rtlCol="0" anchor="t">
            <a:spAutoFit/>
          </a:bodyPr>
          <a:lstStyle/>
          <a:p>
            <a:r>
              <a:rPr lang="en-GB" sz="1000" dirty="0">
                <a:solidFill>
                  <a:srgbClr val="201F41"/>
                </a:solidFill>
                <a:latin typeface="Arial"/>
                <a:cs typeface="Arial"/>
              </a:rPr>
              <a:t>Ishikawa (1985), drawn by Yeong</a:t>
            </a:r>
            <a:endParaRPr lang="en-GB" sz="1000" dirty="0">
              <a:solidFill>
                <a:srgbClr val="201F4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4005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9AB3727-AE9D-431F-986C-73EE27167914}"/>
              </a:ext>
            </a:extLst>
          </p:cNvPr>
          <p:cNvPicPr>
            <a:picLocks noChangeAspect="1"/>
          </p:cNvPicPr>
          <p:nvPr/>
        </p:nvPicPr>
        <p:blipFill>
          <a:blip r:embed="rId3"/>
          <a:stretch>
            <a:fillRect/>
          </a:stretch>
        </p:blipFill>
        <p:spPr>
          <a:xfrm>
            <a:off x="6431279" y="3115051"/>
            <a:ext cx="5084513" cy="2706510"/>
          </a:xfrm>
          <a:prstGeom prst="rect">
            <a:avLst/>
          </a:prstGeom>
        </p:spPr>
      </p:pic>
      <p:pic>
        <p:nvPicPr>
          <p:cNvPr id="16" name="Picture 15">
            <a:extLst>
              <a:ext uri="{FF2B5EF4-FFF2-40B4-BE49-F238E27FC236}">
                <a16:creationId xmlns:a16="http://schemas.microsoft.com/office/drawing/2014/main" id="{CF15C745-B512-43F0-9C92-8EDA0F5597C6}"/>
              </a:ext>
            </a:extLst>
          </p:cNvPr>
          <p:cNvPicPr>
            <a:picLocks noChangeAspect="1"/>
          </p:cNvPicPr>
          <p:nvPr/>
        </p:nvPicPr>
        <p:blipFill>
          <a:blip r:embed="rId4"/>
          <a:stretch>
            <a:fillRect/>
          </a:stretch>
        </p:blipFill>
        <p:spPr>
          <a:xfrm>
            <a:off x="1435439" y="3115050"/>
            <a:ext cx="4756253" cy="2667000"/>
          </a:xfrm>
          <a:prstGeom prst="rect">
            <a:avLst/>
          </a:prstGeom>
        </p:spPr>
      </p:pic>
      <p:sp>
        <p:nvSpPr>
          <p:cNvPr id="3" name="TextBox 2">
            <a:extLst>
              <a:ext uri="{FF2B5EF4-FFF2-40B4-BE49-F238E27FC236}">
                <a16:creationId xmlns:a16="http://schemas.microsoft.com/office/drawing/2014/main" id="{AF70B5E3-AF70-44CA-8F4C-CE55067419BC}"/>
              </a:ext>
            </a:extLst>
          </p:cNvPr>
          <p:cNvSpPr txBox="1"/>
          <p:nvPr/>
        </p:nvSpPr>
        <p:spPr>
          <a:xfrm>
            <a:off x="1265482" y="6433746"/>
            <a:ext cx="1050303" cy="261610"/>
          </a:xfrm>
          <a:prstGeom prst="rect">
            <a:avLst/>
          </a:prstGeom>
          <a:noFill/>
        </p:spPr>
        <p:txBody>
          <a:bodyPr wrap="square" lIns="91440" tIns="45720" rIns="91440" bIns="45720" rtlCol="0" anchor="t">
            <a:spAutoFit/>
          </a:bodyPr>
          <a:lstStyle/>
          <a:p>
            <a:r>
              <a:rPr lang="en-GB" sz="1100" dirty="0">
                <a:solidFill>
                  <a:srgbClr val="1D1934"/>
                </a:solidFill>
                <a:latin typeface="Arial"/>
                <a:cs typeface="Arial"/>
              </a:rPr>
              <a:t>Thomas Bow </a:t>
            </a:r>
            <a:endParaRPr lang="en-GB" sz="1100" dirty="0">
              <a:solidFill>
                <a:srgbClr val="1D1934"/>
              </a:solidFill>
              <a:latin typeface="Arial" panose="020B0604020202020204" pitchFamily="34" charset="0"/>
              <a:cs typeface="Arial" panose="020B0604020202020204" pitchFamily="34" charset="0"/>
            </a:endParaRPr>
          </a:p>
        </p:txBody>
      </p:sp>
      <p:sp>
        <p:nvSpPr>
          <p:cNvPr id="11" name="Cloud tech for SMEs">
            <a:extLst>
              <a:ext uri="{FF2B5EF4-FFF2-40B4-BE49-F238E27FC236}">
                <a16:creationId xmlns:a16="http://schemas.microsoft.com/office/drawing/2014/main" id="{DD7D1387-36F3-0A41-B453-580C6E5EE373}"/>
              </a:ext>
            </a:extLst>
          </p:cNvPr>
          <p:cNvSpPr txBox="1"/>
          <p:nvPr/>
        </p:nvSpPr>
        <p:spPr>
          <a:xfrm>
            <a:off x="1155056" y="1145061"/>
            <a:ext cx="2744822" cy="579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An example: </a:t>
            </a:r>
            <a:endParaRPr sz="3200" b="1">
              <a:solidFill>
                <a:srgbClr val="FFB000"/>
              </a:solidFill>
              <a:latin typeface="Arial" panose="020B0604020202020204" pitchFamily="34" charset="0"/>
              <a:ea typeface="+mj-ea"/>
              <a:cs typeface="Arial" panose="020B0604020202020204" pitchFamily="34" charset="0"/>
            </a:endParaRPr>
          </a:p>
        </p:txBody>
      </p:sp>
      <p:sp>
        <p:nvSpPr>
          <p:cNvPr id="12" name="Officid ea sunditias ab ipid estio vollupt atibus dolorerferum qui dolore sedit esequi voloreped mi, sanisqu aerorerest…">
            <a:extLst>
              <a:ext uri="{FF2B5EF4-FFF2-40B4-BE49-F238E27FC236}">
                <a16:creationId xmlns:a16="http://schemas.microsoft.com/office/drawing/2014/main" id="{9EE1CFCC-6D37-504C-8868-EF31F273A429}"/>
              </a:ext>
            </a:extLst>
          </p:cNvPr>
          <p:cNvSpPr txBox="1"/>
          <p:nvPr/>
        </p:nvSpPr>
        <p:spPr>
          <a:xfrm>
            <a:off x="1155056" y="1706416"/>
            <a:ext cx="4874383" cy="626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nSpc>
                <a:spcPct val="90000"/>
              </a:lnSpc>
              <a:spcBef>
                <a:spcPts val="750"/>
              </a:spcBef>
              <a:buClr>
                <a:srgbClr val="E6005B"/>
              </a:buClr>
              <a:buSzPct val="100000"/>
              <a:defRPr sz="4000" b="0">
                <a:solidFill>
                  <a:srgbClr val="8A418F"/>
                </a:solidFill>
              </a:defRPr>
            </a:pPr>
            <a:r>
              <a:rPr lang="en-GB" sz="2000">
                <a:solidFill>
                  <a:srgbClr val="201F41"/>
                </a:solidFill>
                <a:latin typeface="Arial" panose="020B0604020202020204" pitchFamily="34" charset="0"/>
                <a:cs typeface="Arial" panose="020B0604020202020204" pitchFamily="34" charset="0"/>
              </a:rPr>
              <a:t>Continuous Improvement practice in Thomas Bow, a civil engineering company</a:t>
            </a:r>
            <a:endParaRPr sz="2000">
              <a:solidFill>
                <a:srgbClr val="201F41"/>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199D9CB-59E5-FD4A-8313-FF5D58478B76}"/>
              </a:ext>
            </a:extLst>
          </p:cNvPr>
          <p:cNvGrpSpPr/>
          <p:nvPr/>
        </p:nvGrpSpPr>
        <p:grpSpPr>
          <a:xfrm>
            <a:off x="759231" y="2598599"/>
            <a:ext cx="1230772" cy="1177027"/>
            <a:chOff x="2701701" y="2793188"/>
            <a:chExt cx="1230772" cy="1177027"/>
          </a:xfrm>
        </p:grpSpPr>
        <p:sp>
          <p:nvSpPr>
            <p:cNvPr id="14" name="Rectangle: Diagonal Corners Snipped 157">
              <a:extLst>
                <a:ext uri="{FF2B5EF4-FFF2-40B4-BE49-F238E27FC236}">
                  <a16:creationId xmlns:a16="http://schemas.microsoft.com/office/drawing/2014/main" id="{871F8A89-EE15-824D-9E28-8271FDD48969}"/>
                </a:ext>
              </a:extLst>
            </p:cNvPr>
            <p:cNvSpPr/>
            <p:nvPr/>
          </p:nvSpPr>
          <p:spPr>
            <a:xfrm>
              <a:off x="2701701" y="2793188"/>
              <a:ext cx="1230772" cy="1177027"/>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D5554CC-9B4E-094E-815C-5CB1C2610545}"/>
                </a:ext>
              </a:extLst>
            </p:cNvPr>
            <p:cNvSpPr txBox="1"/>
            <p:nvPr/>
          </p:nvSpPr>
          <p:spPr>
            <a:xfrm>
              <a:off x="2808668" y="2888173"/>
              <a:ext cx="919711" cy="276999"/>
            </a:xfrm>
            <a:prstGeom prst="rect">
              <a:avLst/>
            </a:prstGeom>
            <a:solidFill>
              <a:schemeClr val="accent1">
                <a:lumMod val="20000"/>
                <a:lumOff val="80000"/>
              </a:schemeClr>
            </a:solidFill>
          </p:spPr>
          <p:txBody>
            <a:bodyPr wrap="square" rtlCol="0">
              <a:spAutoFit/>
            </a:bodyPr>
            <a:lstStyle/>
            <a:p>
              <a:r>
                <a:rPr lang="en-GB" sz="1200" dirty="0">
                  <a:solidFill>
                    <a:srgbClr val="1D1934"/>
                  </a:solidFill>
                  <a:latin typeface="Arial" panose="020B0604020202020204" pitchFamily="34" charset="0"/>
                  <a:cs typeface="Arial" panose="020B0604020202020204" pitchFamily="34" charset="0"/>
                </a:rPr>
                <a:t>Flow Chart</a:t>
              </a:r>
            </a:p>
          </p:txBody>
        </p:sp>
        <p:pic>
          <p:nvPicPr>
            <p:cNvPr id="19" name="Picture 18">
              <a:extLst>
                <a:ext uri="{FF2B5EF4-FFF2-40B4-BE49-F238E27FC236}">
                  <a16:creationId xmlns:a16="http://schemas.microsoft.com/office/drawing/2014/main" id="{08816C1F-E58D-F942-A577-FC4E12B3086D}"/>
                </a:ext>
              </a:extLst>
            </p:cNvPr>
            <p:cNvPicPr>
              <a:picLocks noChangeAspect="1"/>
            </p:cNvPicPr>
            <p:nvPr/>
          </p:nvPicPr>
          <p:blipFill>
            <a:blip r:embed="rId5"/>
            <a:stretch>
              <a:fillRect/>
            </a:stretch>
          </p:blipFill>
          <p:spPr>
            <a:xfrm>
              <a:off x="2860940" y="3187603"/>
              <a:ext cx="919711" cy="513846"/>
            </a:xfrm>
            <a:prstGeom prst="rect">
              <a:avLst/>
            </a:prstGeom>
          </p:spPr>
        </p:pic>
      </p:grpSp>
      <p:grpSp>
        <p:nvGrpSpPr>
          <p:cNvPr id="7" name="Group 6">
            <a:extLst>
              <a:ext uri="{FF2B5EF4-FFF2-40B4-BE49-F238E27FC236}">
                <a16:creationId xmlns:a16="http://schemas.microsoft.com/office/drawing/2014/main" id="{D5ACAE25-CBB9-6A4E-9832-07635C144B00}"/>
              </a:ext>
            </a:extLst>
          </p:cNvPr>
          <p:cNvGrpSpPr/>
          <p:nvPr/>
        </p:nvGrpSpPr>
        <p:grpSpPr>
          <a:xfrm>
            <a:off x="7605386" y="2142996"/>
            <a:ext cx="1151457" cy="1101176"/>
            <a:chOff x="7507329" y="858003"/>
            <a:chExt cx="1151457" cy="1101176"/>
          </a:xfrm>
        </p:grpSpPr>
        <p:sp>
          <p:nvSpPr>
            <p:cNvPr id="22" name="Rectangle: Diagonal Corners Snipped 140">
              <a:extLst>
                <a:ext uri="{FF2B5EF4-FFF2-40B4-BE49-F238E27FC236}">
                  <a16:creationId xmlns:a16="http://schemas.microsoft.com/office/drawing/2014/main" id="{E267794C-A481-2B49-9F01-891EA18ED55B}"/>
                </a:ext>
              </a:extLst>
            </p:cNvPr>
            <p:cNvSpPr/>
            <p:nvPr/>
          </p:nvSpPr>
          <p:spPr>
            <a:xfrm>
              <a:off x="7507329" y="858003"/>
              <a:ext cx="1151457" cy="1101176"/>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82C6156-DF93-0540-85AD-DEC3AD14225E}"/>
                </a:ext>
              </a:extLst>
            </p:cNvPr>
            <p:cNvSpPr txBox="1"/>
            <p:nvPr/>
          </p:nvSpPr>
          <p:spPr>
            <a:xfrm>
              <a:off x="7513578" y="922738"/>
              <a:ext cx="1145208" cy="276999"/>
            </a:xfrm>
            <a:prstGeom prst="rect">
              <a:avLst/>
            </a:prstGeom>
            <a:noFill/>
          </p:spPr>
          <p:txBody>
            <a:bodyPr wrap="square" rtlCol="0">
              <a:spAutoFit/>
            </a:bodyPr>
            <a:lstStyle/>
            <a:p>
              <a:r>
                <a:rPr lang="en-GB" sz="1200" dirty="0">
                  <a:solidFill>
                    <a:srgbClr val="1D1934"/>
                  </a:solidFill>
                  <a:latin typeface="Arial" panose="020B0604020202020204" pitchFamily="34" charset="0"/>
                  <a:cs typeface="Arial" panose="020B0604020202020204" pitchFamily="34" charset="0"/>
                </a:rPr>
                <a:t>Control Chart</a:t>
              </a:r>
            </a:p>
          </p:txBody>
        </p:sp>
        <p:pic>
          <p:nvPicPr>
            <p:cNvPr id="26" name="Picture 25">
              <a:extLst>
                <a:ext uri="{FF2B5EF4-FFF2-40B4-BE49-F238E27FC236}">
                  <a16:creationId xmlns:a16="http://schemas.microsoft.com/office/drawing/2014/main" id="{C54783A5-94A0-0942-976A-C82465A5AA7D}"/>
                </a:ext>
              </a:extLst>
            </p:cNvPr>
            <p:cNvPicPr>
              <a:picLocks noChangeAspect="1"/>
            </p:cNvPicPr>
            <p:nvPr/>
          </p:nvPicPr>
          <p:blipFill>
            <a:blip r:embed="rId6"/>
            <a:stretch>
              <a:fillRect/>
            </a:stretch>
          </p:blipFill>
          <p:spPr>
            <a:xfrm>
              <a:off x="7661658" y="1207552"/>
              <a:ext cx="811537" cy="642957"/>
            </a:xfrm>
            <a:prstGeom prst="rect">
              <a:avLst/>
            </a:prstGeom>
          </p:spPr>
        </p:pic>
      </p:grpSp>
      <p:grpSp>
        <p:nvGrpSpPr>
          <p:cNvPr id="8" name="Group 7">
            <a:extLst>
              <a:ext uri="{FF2B5EF4-FFF2-40B4-BE49-F238E27FC236}">
                <a16:creationId xmlns:a16="http://schemas.microsoft.com/office/drawing/2014/main" id="{629F253F-3860-DE49-AD08-C0F93C977346}"/>
              </a:ext>
            </a:extLst>
          </p:cNvPr>
          <p:cNvGrpSpPr/>
          <p:nvPr/>
        </p:nvGrpSpPr>
        <p:grpSpPr>
          <a:xfrm>
            <a:off x="8996430" y="2142996"/>
            <a:ext cx="1151458" cy="1101176"/>
            <a:chOff x="7558494" y="721269"/>
            <a:chExt cx="1151458" cy="1101176"/>
          </a:xfrm>
        </p:grpSpPr>
        <p:sp>
          <p:nvSpPr>
            <p:cNvPr id="27" name="Rectangle: Diagonal Corners Snipped 147">
              <a:extLst>
                <a:ext uri="{FF2B5EF4-FFF2-40B4-BE49-F238E27FC236}">
                  <a16:creationId xmlns:a16="http://schemas.microsoft.com/office/drawing/2014/main" id="{2D19346C-D096-7447-811B-5595915E3AA2}"/>
                </a:ext>
              </a:extLst>
            </p:cNvPr>
            <p:cNvSpPr/>
            <p:nvPr/>
          </p:nvSpPr>
          <p:spPr>
            <a:xfrm>
              <a:off x="7558494" y="721269"/>
              <a:ext cx="1151458" cy="1101176"/>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3F89C318-FC63-9F4B-BF35-0D33DE40C42B}"/>
                </a:ext>
              </a:extLst>
            </p:cNvPr>
            <p:cNvPicPr>
              <a:picLocks noChangeAspect="1"/>
            </p:cNvPicPr>
            <p:nvPr/>
          </p:nvPicPr>
          <p:blipFill>
            <a:blip r:embed="rId7"/>
            <a:stretch>
              <a:fillRect/>
            </a:stretch>
          </p:blipFill>
          <p:spPr>
            <a:xfrm>
              <a:off x="7697406" y="1078178"/>
              <a:ext cx="826954" cy="671151"/>
            </a:xfrm>
            <a:prstGeom prst="rect">
              <a:avLst/>
            </a:prstGeom>
          </p:spPr>
        </p:pic>
        <p:sp>
          <p:nvSpPr>
            <p:cNvPr id="29" name="TextBox 28">
              <a:extLst>
                <a:ext uri="{FF2B5EF4-FFF2-40B4-BE49-F238E27FC236}">
                  <a16:creationId xmlns:a16="http://schemas.microsoft.com/office/drawing/2014/main" id="{3440F194-F475-0347-BAA8-74911B07E0E2}"/>
                </a:ext>
              </a:extLst>
            </p:cNvPr>
            <p:cNvSpPr txBox="1"/>
            <p:nvPr/>
          </p:nvSpPr>
          <p:spPr>
            <a:xfrm>
              <a:off x="7658092" y="756408"/>
              <a:ext cx="920997" cy="461665"/>
            </a:xfrm>
            <a:prstGeom prst="rect">
              <a:avLst/>
            </a:prstGeom>
            <a:solidFill>
              <a:schemeClr val="accent1">
                <a:lumMod val="20000"/>
                <a:lumOff val="80000"/>
              </a:schemeClr>
            </a:solidFill>
          </p:spPr>
          <p:txBody>
            <a:bodyPr wrap="square" rtlCol="0">
              <a:spAutoFit/>
            </a:bodyPr>
            <a:lstStyle/>
            <a:p>
              <a:r>
                <a:rPr lang="en-GB" sz="1200" dirty="0">
                  <a:solidFill>
                    <a:srgbClr val="1D1934"/>
                  </a:solidFill>
                  <a:latin typeface="Arial" panose="020B0604020202020204" pitchFamily="34" charset="0"/>
                  <a:cs typeface="Arial" panose="020B0604020202020204" pitchFamily="34" charset="0"/>
                </a:rPr>
                <a:t>Scatter Diagrams</a:t>
              </a:r>
            </a:p>
          </p:txBody>
        </p:sp>
      </p:grpSp>
      <p:grpSp>
        <p:nvGrpSpPr>
          <p:cNvPr id="9" name="Group 8">
            <a:extLst>
              <a:ext uri="{FF2B5EF4-FFF2-40B4-BE49-F238E27FC236}">
                <a16:creationId xmlns:a16="http://schemas.microsoft.com/office/drawing/2014/main" id="{1F9B56FE-4A1D-2D40-9089-61902D2B8DDE}"/>
              </a:ext>
            </a:extLst>
          </p:cNvPr>
          <p:cNvGrpSpPr/>
          <p:nvPr/>
        </p:nvGrpSpPr>
        <p:grpSpPr>
          <a:xfrm>
            <a:off x="10373759" y="2142995"/>
            <a:ext cx="1271063" cy="1101177"/>
            <a:chOff x="10326867" y="2004320"/>
            <a:chExt cx="1271063" cy="1101177"/>
          </a:xfrm>
        </p:grpSpPr>
        <p:sp>
          <p:nvSpPr>
            <p:cNvPr id="30" name="Rectangle: Diagonal Corners Snipped 154">
              <a:extLst>
                <a:ext uri="{FF2B5EF4-FFF2-40B4-BE49-F238E27FC236}">
                  <a16:creationId xmlns:a16="http://schemas.microsoft.com/office/drawing/2014/main" id="{A70B31CE-9191-B347-80C1-10D7C226448B}"/>
                </a:ext>
              </a:extLst>
            </p:cNvPr>
            <p:cNvSpPr/>
            <p:nvPr/>
          </p:nvSpPr>
          <p:spPr>
            <a:xfrm>
              <a:off x="10326867" y="2004320"/>
              <a:ext cx="1151459" cy="1101177"/>
            </a:xfrm>
            <a:prstGeom prst="snip2Diag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5094CC59-62FA-7B46-98E9-9ED10C938CE5}"/>
                </a:ext>
              </a:extLst>
            </p:cNvPr>
            <p:cNvPicPr>
              <a:picLocks noChangeAspect="1"/>
            </p:cNvPicPr>
            <p:nvPr/>
          </p:nvPicPr>
          <p:blipFill>
            <a:blip r:embed="rId8"/>
            <a:stretch>
              <a:fillRect/>
            </a:stretch>
          </p:blipFill>
          <p:spPr>
            <a:xfrm>
              <a:off x="10534706" y="2427888"/>
              <a:ext cx="817576" cy="624813"/>
            </a:xfrm>
            <a:prstGeom prst="rect">
              <a:avLst/>
            </a:prstGeom>
          </p:spPr>
        </p:pic>
        <p:sp>
          <p:nvSpPr>
            <p:cNvPr id="31" name="TextBox 30">
              <a:extLst>
                <a:ext uri="{FF2B5EF4-FFF2-40B4-BE49-F238E27FC236}">
                  <a16:creationId xmlns:a16="http://schemas.microsoft.com/office/drawing/2014/main" id="{D755CFC3-D2E7-EF4E-B865-43978C466034}"/>
                </a:ext>
              </a:extLst>
            </p:cNvPr>
            <p:cNvSpPr txBox="1"/>
            <p:nvPr/>
          </p:nvSpPr>
          <p:spPr>
            <a:xfrm>
              <a:off x="10446471" y="2051707"/>
              <a:ext cx="1151459" cy="430887"/>
            </a:xfrm>
            <a:prstGeom prst="rect">
              <a:avLst/>
            </a:prstGeom>
            <a:noFill/>
          </p:spPr>
          <p:txBody>
            <a:bodyPr wrap="square" rtlCol="0">
              <a:spAutoFit/>
            </a:bodyPr>
            <a:lstStyle/>
            <a:p>
              <a:r>
                <a:rPr lang="en-GB" sz="1100" dirty="0">
                  <a:solidFill>
                    <a:srgbClr val="1D1934"/>
                  </a:solidFill>
                  <a:latin typeface="Arial" panose="020B0604020202020204" pitchFamily="34" charset="0"/>
                  <a:cs typeface="Arial" panose="020B0604020202020204" pitchFamily="34" charset="0"/>
                </a:rPr>
                <a:t>Pareto Diagrams</a:t>
              </a:r>
            </a:p>
          </p:txBody>
        </p:sp>
      </p:grpSp>
    </p:spTree>
    <p:extLst>
      <p:ext uri="{BB962C8B-B14F-4D97-AF65-F5344CB8AC3E}">
        <p14:creationId xmlns:p14="http://schemas.microsoft.com/office/powerpoint/2010/main" val="1159558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sual management, Toyota, Visual factory">
            <a:extLst>
              <a:ext uri="{FF2B5EF4-FFF2-40B4-BE49-F238E27FC236}">
                <a16:creationId xmlns:a16="http://schemas.microsoft.com/office/drawing/2014/main" id="{A7C53D44-B4E0-6FE1-3E13-762152FC2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64" y="892676"/>
            <a:ext cx="7861404" cy="6096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58AFFC-EF8A-F1C9-92CD-CF36D1B92B7A}"/>
              </a:ext>
            </a:extLst>
          </p:cNvPr>
          <p:cNvSpPr txBox="1"/>
          <p:nvPr/>
        </p:nvSpPr>
        <p:spPr>
          <a:xfrm>
            <a:off x="8176757" y="431011"/>
            <a:ext cx="3560131" cy="923330"/>
          </a:xfrm>
          <a:prstGeom prst="rect">
            <a:avLst/>
          </a:prstGeom>
          <a:noFill/>
        </p:spPr>
        <p:txBody>
          <a:bodyPr wrap="square">
            <a:spAutoFit/>
          </a:bodyPr>
          <a:lstStyle/>
          <a:p>
            <a:r>
              <a:rPr lang="en-GB" dirty="0"/>
              <a:t>https://www.visit-bmwgroup.com/en/experience/plant-oxford-tour/</a:t>
            </a:r>
          </a:p>
        </p:txBody>
      </p:sp>
      <p:sp>
        <p:nvSpPr>
          <p:cNvPr id="5" name="TextBox 4">
            <a:extLst>
              <a:ext uri="{FF2B5EF4-FFF2-40B4-BE49-F238E27FC236}">
                <a16:creationId xmlns:a16="http://schemas.microsoft.com/office/drawing/2014/main" id="{BEDC2E60-D76C-B0AF-1421-5257B2F76AC9}"/>
              </a:ext>
            </a:extLst>
          </p:cNvPr>
          <p:cNvSpPr txBox="1"/>
          <p:nvPr/>
        </p:nvSpPr>
        <p:spPr>
          <a:xfrm>
            <a:off x="8176757" y="1794446"/>
            <a:ext cx="3733148" cy="646331"/>
          </a:xfrm>
          <a:prstGeom prst="rect">
            <a:avLst/>
          </a:prstGeom>
          <a:noFill/>
        </p:spPr>
        <p:txBody>
          <a:bodyPr wrap="square">
            <a:spAutoFit/>
          </a:bodyPr>
          <a:lstStyle/>
          <a:p>
            <a:r>
              <a:rPr lang="en-GB" dirty="0"/>
              <a:t>https://www.toyotauk.com/lean-approach/</a:t>
            </a:r>
          </a:p>
        </p:txBody>
      </p:sp>
      <p:sp>
        <p:nvSpPr>
          <p:cNvPr id="7" name="TextBox 6">
            <a:extLst>
              <a:ext uri="{FF2B5EF4-FFF2-40B4-BE49-F238E27FC236}">
                <a16:creationId xmlns:a16="http://schemas.microsoft.com/office/drawing/2014/main" id="{08FE8EAE-73EF-5C32-5173-E711F69639E8}"/>
              </a:ext>
            </a:extLst>
          </p:cNvPr>
          <p:cNvSpPr txBox="1"/>
          <p:nvPr/>
        </p:nvSpPr>
        <p:spPr>
          <a:xfrm>
            <a:off x="8176757" y="2782669"/>
            <a:ext cx="3560131" cy="923330"/>
          </a:xfrm>
          <a:prstGeom prst="rect">
            <a:avLst/>
          </a:prstGeom>
          <a:noFill/>
        </p:spPr>
        <p:txBody>
          <a:bodyPr wrap="square">
            <a:spAutoFit/>
          </a:bodyPr>
          <a:lstStyle/>
          <a:p>
            <a:r>
              <a:rPr lang="en-GB" dirty="0"/>
              <a:t>https://experience.landrover.co.uk/corporate/lean-experience-days.html</a:t>
            </a:r>
          </a:p>
        </p:txBody>
      </p:sp>
    </p:spTree>
    <p:extLst>
      <p:ext uri="{BB962C8B-B14F-4D97-AF65-F5344CB8AC3E}">
        <p14:creationId xmlns:p14="http://schemas.microsoft.com/office/powerpoint/2010/main" val="660677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7F931047-EB1D-4968-AFA3-75B5C6762EB6}"/>
              </a:ext>
            </a:extLst>
          </p:cNvPr>
          <p:cNvSpPr>
            <a:spLocks noChangeAspect="1" noChangeArrowheads="1" noTextEdit="1"/>
          </p:cNvSpPr>
          <p:nvPr/>
        </p:nvSpPr>
        <p:spPr bwMode="auto">
          <a:xfrm>
            <a:off x="1026942" y="692151"/>
            <a:ext cx="10311349" cy="5937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solidFill>
                <a:srgbClr val="1D1934"/>
              </a:solidFill>
            </a:endParaRPr>
          </a:p>
        </p:txBody>
      </p:sp>
      <p:sp>
        <p:nvSpPr>
          <p:cNvPr id="4" name="Rectangle 122">
            <a:extLst>
              <a:ext uri="{FF2B5EF4-FFF2-40B4-BE49-F238E27FC236}">
                <a16:creationId xmlns:a16="http://schemas.microsoft.com/office/drawing/2014/main" id="{FD1B1CBD-A235-42D0-A216-799A6489CF41}"/>
              </a:ext>
            </a:extLst>
          </p:cNvPr>
          <p:cNvSpPr>
            <a:spLocks noChangeArrowheads="1"/>
          </p:cNvSpPr>
          <p:nvPr/>
        </p:nvSpPr>
        <p:spPr bwMode="auto">
          <a:xfrm>
            <a:off x="5080245" y="6394838"/>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800">
              <a:solidFill>
                <a:srgbClr val="1D1934"/>
              </a:solidFill>
            </a:endParaRPr>
          </a:p>
        </p:txBody>
      </p:sp>
      <p:sp>
        <p:nvSpPr>
          <p:cNvPr id="5" name="TextBox 4">
            <a:extLst>
              <a:ext uri="{FF2B5EF4-FFF2-40B4-BE49-F238E27FC236}">
                <a16:creationId xmlns:a16="http://schemas.microsoft.com/office/drawing/2014/main" id="{0CE74B5D-D94B-4A1C-872C-F79EA358F6F6}"/>
              </a:ext>
            </a:extLst>
          </p:cNvPr>
          <p:cNvSpPr txBox="1"/>
          <p:nvPr/>
        </p:nvSpPr>
        <p:spPr>
          <a:xfrm>
            <a:off x="5099393" y="429763"/>
            <a:ext cx="6351449" cy="584775"/>
          </a:xfrm>
          <a:prstGeom prst="rect">
            <a:avLst/>
          </a:prstGeom>
          <a:noFill/>
        </p:spPr>
        <p:txBody>
          <a:bodyPr wrap="square">
            <a:spAutoFit/>
          </a:bodyPr>
          <a:lstStyle/>
          <a:p>
            <a:r>
              <a:rPr lang="en-GB" altLang="en-US" sz="1600" b="1" dirty="0">
                <a:solidFill>
                  <a:srgbClr val="1D1934"/>
                </a:solidFill>
                <a:latin typeface="Arial" panose="020B0604020202020204" pitchFamily="34" charset="0"/>
                <a:cs typeface="Arial" panose="020B0604020202020204" pitchFamily="34" charset="0"/>
              </a:rPr>
              <a:t>Criminal Justice System: problem statement – “too many cases are adjourned leading to delays in completing cases”</a:t>
            </a:r>
            <a:endParaRPr lang="en-GB" sz="1600" dirty="0">
              <a:solidFill>
                <a:srgbClr val="1D1934"/>
              </a:solidFill>
              <a:latin typeface="Arial" panose="020B0604020202020204" pitchFamily="34" charset="0"/>
              <a:cs typeface="Arial" panose="020B0604020202020204" pitchFamily="34" charset="0"/>
            </a:endParaRPr>
          </a:p>
        </p:txBody>
      </p:sp>
      <p:sp>
        <p:nvSpPr>
          <p:cNvPr id="6" name="Line 15">
            <a:extLst>
              <a:ext uri="{FF2B5EF4-FFF2-40B4-BE49-F238E27FC236}">
                <a16:creationId xmlns:a16="http://schemas.microsoft.com/office/drawing/2014/main" id="{BF257721-3CD7-4885-BE65-A814E2152816}"/>
              </a:ext>
            </a:extLst>
          </p:cNvPr>
          <p:cNvSpPr>
            <a:spLocks noChangeShapeType="1"/>
          </p:cNvSpPr>
          <p:nvPr/>
        </p:nvSpPr>
        <p:spPr bwMode="auto">
          <a:xfrm flipH="1">
            <a:off x="853709" y="3372787"/>
            <a:ext cx="8406760" cy="4261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7" name="Rectangle 17">
            <a:extLst>
              <a:ext uri="{FF2B5EF4-FFF2-40B4-BE49-F238E27FC236}">
                <a16:creationId xmlns:a16="http://schemas.microsoft.com/office/drawing/2014/main" id="{311F791E-98C1-4FC2-B261-59E331D8614A}"/>
              </a:ext>
            </a:extLst>
          </p:cNvPr>
          <p:cNvSpPr>
            <a:spLocks noChangeArrowheads="1"/>
          </p:cNvSpPr>
          <p:nvPr/>
        </p:nvSpPr>
        <p:spPr bwMode="auto">
          <a:xfrm>
            <a:off x="771343" y="1229033"/>
            <a:ext cx="2323424" cy="356179"/>
          </a:xfrm>
          <a:prstGeom prst="rect">
            <a:avLst/>
          </a:prstGeom>
          <a:solidFill>
            <a:srgbClr val="74E0C1"/>
          </a:solidFill>
          <a:ln w="12700" cap="rnd">
            <a:noFill/>
            <a:miter lim="800000"/>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400" b="1" dirty="0">
                <a:solidFill>
                  <a:srgbClr val="1D1934"/>
                </a:solidFill>
                <a:cs typeface="Arial" panose="020B0604020202020204" pitchFamily="34" charset="0"/>
              </a:rPr>
              <a:t>Witnesses (as customer)</a:t>
            </a:r>
            <a:endParaRPr lang="en-GB" altLang="en-US" sz="1400" b="1" dirty="0">
              <a:solidFill>
                <a:srgbClr val="1D1934"/>
              </a:solidFill>
              <a:cs typeface="Arial" panose="020B0604020202020204" pitchFamily="34" charset="0"/>
            </a:endParaRPr>
          </a:p>
        </p:txBody>
      </p:sp>
      <p:sp>
        <p:nvSpPr>
          <p:cNvPr id="8" name="Rectangle 19">
            <a:extLst>
              <a:ext uri="{FF2B5EF4-FFF2-40B4-BE49-F238E27FC236}">
                <a16:creationId xmlns:a16="http://schemas.microsoft.com/office/drawing/2014/main" id="{678BEE79-5CDD-409D-9BD7-1D2DAFEB7E9D}"/>
              </a:ext>
            </a:extLst>
          </p:cNvPr>
          <p:cNvSpPr>
            <a:spLocks noChangeArrowheads="1"/>
          </p:cNvSpPr>
          <p:nvPr/>
        </p:nvSpPr>
        <p:spPr bwMode="auto">
          <a:xfrm>
            <a:off x="2310488" y="1664343"/>
            <a:ext cx="13833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Better information to</a:t>
            </a:r>
          </a:p>
        </p:txBody>
      </p:sp>
      <p:sp>
        <p:nvSpPr>
          <p:cNvPr id="9" name="Rectangle 20">
            <a:extLst>
              <a:ext uri="{FF2B5EF4-FFF2-40B4-BE49-F238E27FC236}">
                <a16:creationId xmlns:a16="http://schemas.microsoft.com/office/drawing/2014/main" id="{F51602D8-EF13-44DC-A24A-7DDCAD58FF16}"/>
              </a:ext>
            </a:extLst>
          </p:cNvPr>
          <p:cNvSpPr>
            <a:spLocks noChangeArrowheads="1"/>
          </p:cNvSpPr>
          <p:nvPr/>
        </p:nvSpPr>
        <p:spPr bwMode="auto">
          <a:xfrm>
            <a:off x="2310488" y="1825928"/>
            <a:ext cx="19444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witnesses at an earlier stage</a:t>
            </a:r>
          </a:p>
        </p:txBody>
      </p:sp>
      <p:sp>
        <p:nvSpPr>
          <p:cNvPr id="10" name="Rectangle 21">
            <a:extLst>
              <a:ext uri="{FF2B5EF4-FFF2-40B4-BE49-F238E27FC236}">
                <a16:creationId xmlns:a16="http://schemas.microsoft.com/office/drawing/2014/main" id="{CA36AF20-0CF0-4D3F-8CCB-10FB08B7D87A}"/>
              </a:ext>
            </a:extLst>
          </p:cNvPr>
          <p:cNvSpPr>
            <a:spLocks noChangeArrowheads="1"/>
          </p:cNvSpPr>
          <p:nvPr/>
        </p:nvSpPr>
        <p:spPr bwMode="auto">
          <a:xfrm>
            <a:off x="3031075" y="2141836"/>
            <a:ext cx="130324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Earlier involvement</a:t>
            </a:r>
          </a:p>
        </p:txBody>
      </p:sp>
      <p:sp>
        <p:nvSpPr>
          <p:cNvPr id="11" name="Rectangle 22">
            <a:extLst>
              <a:ext uri="{FF2B5EF4-FFF2-40B4-BE49-F238E27FC236}">
                <a16:creationId xmlns:a16="http://schemas.microsoft.com/office/drawing/2014/main" id="{03AE0CD6-E5A6-4BF7-B853-4A505559B6D5}"/>
              </a:ext>
            </a:extLst>
          </p:cNvPr>
          <p:cNvSpPr>
            <a:spLocks noChangeArrowheads="1"/>
          </p:cNvSpPr>
          <p:nvPr/>
        </p:nvSpPr>
        <p:spPr bwMode="auto">
          <a:xfrm>
            <a:off x="3031075" y="2305237"/>
            <a:ext cx="12118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of witness service</a:t>
            </a:r>
          </a:p>
        </p:txBody>
      </p:sp>
      <p:sp>
        <p:nvSpPr>
          <p:cNvPr id="12" name="Rectangle 23">
            <a:extLst>
              <a:ext uri="{FF2B5EF4-FFF2-40B4-BE49-F238E27FC236}">
                <a16:creationId xmlns:a16="http://schemas.microsoft.com/office/drawing/2014/main" id="{FE9D18DF-EA08-494A-873A-158106208B1F}"/>
              </a:ext>
            </a:extLst>
          </p:cNvPr>
          <p:cNvSpPr>
            <a:spLocks noChangeArrowheads="1"/>
          </p:cNvSpPr>
          <p:nvPr/>
        </p:nvSpPr>
        <p:spPr bwMode="auto">
          <a:xfrm>
            <a:off x="6466147" y="1600798"/>
            <a:ext cx="43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 </a:t>
            </a:r>
          </a:p>
        </p:txBody>
      </p:sp>
      <p:sp>
        <p:nvSpPr>
          <p:cNvPr id="13" name="Rectangle 24">
            <a:extLst>
              <a:ext uri="{FF2B5EF4-FFF2-40B4-BE49-F238E27FC236}">
                <a16:creationId xmlns:a16="http://schemas.microsoft.com/office/drawing/2014/main" id="{4F4205FA-AA64-4A9E-91A6-5DD4808493DF}"/>
              </a:ext>
            </a:extLst>
          </p:cNvPr>
          <p:cNvSpPr>
            <a:spLocks noChangeArrowheads="1"/>
          </p:cNvSpPr>
          <p:nvPr/>
        </p:nvSpPr>
        <p:spPr bwMode="auto">
          <a:xfrm>
            <a:off x="6871477" y="1600798"/>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a:t>
            </a:r>
          </a:p>
        </p:txBody>
      </p:sp>
      <p:sp>
        <p:nvSpPr>
          <p:cNvPr id="14" name="Rectangle 25">
            <a:extLst>
              <a:ext uri="{FF2B5EF4-FFF2-40B4-BE49-F238E27FC236}">
                <a16:creationId xmlns:a16="http://schemas.microsoft.com/office/drawing/2014/main" id="{90655995-E214-4742-8A33-A3A226E4DB9E}"/>
              </a:ext>
            </a:extLst>
          </p:cNvPr>
          <p:cNvSpPr>
            <a:spLocks noChangeArrowheads="1"/>
          </p:cNvSpPr>
          <p:nvPr/>
        </p:nvSpPr>
        <p:spPr bwMode="auto">
          <a:xfrm>
            <a:off x="6949267" y="1600798"/>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a:solidFill>
                <a:srgbClr val="1D1934"/>
              </a:solidFill>
              <a:cs typeface="Arial" panose="020B0604020202020204" pitchFamily="34" charset="0"/>
            </a:endParaRPr>
          </a:p>
        </p:txBody>
      </p:sp>
      <p:sp>
        <p:nvSpPr>
          <p:cNvPr id="15" name="Rectangle 26">
            <a:extLst>
              <a:ext uri="{FF2B5EF4-FFF2-40B4-BE49-F238E27FC236}">
                <a16:creationId xmlns:a16="http://schemas.microsoft.com/office/drawing/2014/main" id="{FED400B5-0C8A-4297-8C8A-33D2F4422F8D}"/>
              </a:ext>
            </a:extLst>
          </p:cNvPr>
          <p:cNvSpPr>
            <a:spLocks noChangeArrowheads="1"/>
          </p:cNvSpPr>
          <p:nvPr/>
        </p:nvSpPr>
        <p:spPr bwMode="auto">
          <a:xfrm>
            <a:off x="6466147" y="1740596"/>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a:solidFill>
                <a:srgbClr val="1D1934"/>
              </a:solidFill>
              <a:cs typeface="Arial" panose="020B0604020202020204" pitchFamily="34" charset="0"/>
            </a:endParaRPr>
          </a:p>
        </p:txBody>
      </p:sp>
      <p:sp>
        <p:nvSpPr>
          <p:cNvPr id="16" name="Rectangle 27">
            <a:extLst>
              <a:ext uri="{FF2B5EF4-FFF2-40B4-BE49-F238E27FC236}">
                <a16:creationId xmlns:a16="http://schemas.microsoft.com/office/drawing/2014/main" id="{A4CD1008-7570-476B-B8FD-50A4AF58FDCA}"/>
              </a:ext>
            </a:extLst>
          </p:cNvPr>
          <p:cNvSpPr>
            <a:spLocks noChangeArrowheads="1"/>
          </p:cNvSpPr>
          <p:nvPr/>
        </p:nvSpPr>
        <p:spPr bwMode="auto">
          <a:xfrm>
            <a:off x="6466147" y="1884026"/>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a:solidFill>
                <a:srgbClr val="1D1934"/>
              </a:solidFill>
              <a:cs typeface="Arial" panose="020B0604020202020204" pitchFamily="34" charset="0"/>
            </a:endParaRPr>
          </a:p>
        </p:txBody>
      </p:sp>
      <p:sp>
        <p:nvSpPr>
          <p:cNvPr id="17" name="Rectangle 28">
            <a:extLst>
              <a:ext uri="{FF2B5EF4-FFF2-40B4-BE49-F238E27FC236}">
                <a16:creationId xmlns:a16="http://schemas.microsoft.com/office/drawing/2014/main" id="{50470BFF-A616-49A6-9FE0-644BDA9B51A3}"/>
              </a:ext>
            </a:extLst>
          </p:cNvPr>
          <p:cNvSpPr>
            <a:spLocks noChangeArrowheads="1"/>
          </p:cNvSpPr>
          <p:nvPr/>
        </p:nvSpPr>
        <p:spPr bwMode="auto">
          <a:xfrm>
            <a:off x="7110990" y="1884026"/>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a:t>
            </a:r>
          </a:p>
        </p:txBody>
      </p:sp>
      <p:sp>
        <p:nvSpPr>
          <p:cNvPr id="18" name="Rectangle 29">
            <a:extLst>
              <a:ext uri="{FF2B5EF4-FFF2-40B4-BE49-F238E27FC236}">
                <a16:creationId xmlns:a16="http://schemas.microsoft.com/office/drawing/2014/main" id="{7631301B-F2B6-424D-B93E-910259F74D49}"/>
              </a:ext>
            </a:extLst>
          </p:cNvPr>
          <p:cNvSpPr>
            <a:spLocks noChangeArrowheads="1"/>
          </p:cNvSpPr>
          <p:nvPr/>
        </p:nvSpPr>
        <p:spPr bwMode="auto">
          <a:xfrm>
            <a:off x="7186734" y="1884026"/>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a:solidFill>
                <a:srgbClr val="1D1934"/>
              </a:solidFill>
              <a:cs typeface="Arial" panose="020B0604020202020204" pitchFamily="34" charset="0"/>
            </a:endParaRPr>
          </a:p>
        </p:txBody>
      </p:sp>
      <p:sp>
        <p:nvSpPr>
          <p:cNvPr id="19" name="Rectangle 30">
            <a:extLst>
              <a:ext uri="{FF2B5EF4-FFF2-40B4-BE49-F238E27FC236}">
                <a16:creationId xmlns:a16="http://schemas.microsoft.com/office/drawing/2014/main" id="{A27CA466-9D88-45F0-A724-95F0548C3609}"/>
              </a:ext>
            </a:extLst>
          </p:cNvPr>
          <p:cNvSpPr>
            <a:spLocks noChangeArrowheads="1"/>
          </p:cNvSpPr>
          <p:nvPr/>
        </p:nvSpPr>
        <p:spPr bwMode="auto">
          <a:xfrm>
            <a:off x="6466147" y="2027455"/>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US" altLang="en-US" sz="1200">
              <a:solidFill>
                <a:srgbClr val="1D1934"/>
              </a:solidFill>
              <a:cs typeface="Arial" panose="020B0604020202020204" pitchFamily="34" charset="0"/>
            </a:endParaRPr>
          </a:p>
        </p:txBody>
      </p:sp>
      <p:sp>
        <p:nvSpPr>
          <p:cNvPr id="20" name="Rectangle 31">
            <a:extLst>
              <a:ext uri="{FF2B5EF4-FFF2-40B4-BE49-F238E27FC236}">
                <a16:creationId xmlns:a16="http://schemas.microsoft.com/office/drawing/2014/main" id="{45E54CD2-9029-4F4F-A79E-72F9647A1EAE}"/>
              </a:ext>
            </a:extLst>
          </p:cNvPr>
          <p:cNvSpPr>
            <a:spLocks noChangeArrowheads="1"/>
          </p:cNvSpPr>
          <p:nvPr/>
        </p:nvSpPr>
        <p:spPr bwMode="auto">
          <a:xfrm>
            <a:off x="650903" y="2219076"/>
            <a:ext cx="13497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Lack of contact with</a:t>
            </a:r>
          </a:p>
        </p:txBody>
      </p:sp>
      <p:sp>
        <p:nvSpPr>
          <p:cNvPr id="21" name="Rectangle 32">
            <a:extLst>
              <a:ext uri="{FF2B5EF4-FFF2-40B4-BE49-F238E27FC236}">
                <a16:creationId xmlns:a16="http://schemas.microsoft.com/office/drawing/2014/main" id="{F4781EBC-1167-4325-BD94-4A91D8885FCE}"/>
              </a:ext>
            </a:extLst>
          </p:cNvPr>
          <p:cNvSpPr>
            <a:spLocks noChangeArrowheads="1"/>
          </p:cNvSpPr>
          <p:nvPr/>
        </p:nvSpPr>
        <p:spPr bwMode="auto">
          <a:xfrm>
            <a:off x="650903" y="2382477"/>
            <a:ext cx="17472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witnesses and notification</a:t>
            </a:r>
          </a:p>
        </p:txBody>
      </p:sp>
      <p:sp>
        <p:nvSpPr>
          <p:cNvPr id="22" name="Rectangle 33">
            <a:extLst>
              <a:ext uri="{FF2B5EF4-FFF2-40B4-BE49-F238E27FC236}">
                <a16:creationId xmlns:a16="http://schemas.microsoft.com/office/drawing/2014/main" id="{C920AEE5-3862-44DE-BFB6-253B93771B80}"/>
              </a:ext>
            </a:extLst>
          </p:cNvPr>
          <p:cNvSpPr>
            <a:spLocks noChangeArrowheads="1"/>
          </p:cNvSpPr>
          <p:nvPr/>
        </p:nvSpPr>
        <p:spPr bwMode="auto">
          <a:xfrm>
            <a:off x="650903" y="2540431"/>
            <a:ext cx="8367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of trial dates</a:t>
            </a:r>
          </a:p>
        </p:txBody>
      </p:sp>
      <p:sp>
        <p:nvSpPr>
          <p:cNvPr id="23" name="Rectangle 34">
            <a:extLst>
              <a:ext uri="{FF2B5EF4-FFF2-40B4-BE49-F238E27FC236}">
                <a16:creationId xmlns:a16="http://schemas.microsoft.com/office/drawing/2014/main" id="{942F640C-AFDC-4469-A991-B370AADBB462}"/>
              </a:ext>
            </a:extLst>
          </p:cNvPr>
          <p:cNvSpPr>
            <a:spLocks noChangeArrowheads="1"/>
          </p:cNvSpPr>
          <p:nvPr/>
        </p:nvSpPr>
        <p:spPr bwMode="auto">
          <a:xfrm>
            <a:off x="1630096" y="2869955"/>
            <a:ext cx="13994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Lack of involvement </a:t>
            </a:r>
          </a:p>
        </p:txBody>
      </p:sp>
      <p:sp>
        <p:nvSpPr>
          <p:cNvPr id="24" name="Rectangle 35">
            <a:extLst>
              <a:ext uri="{FF2B5EF4-FFF2-40B4-BE49-F238E27FC236}">
                <a16:creationId xmlns:a16="http://schemas.microsoft.com/office/drawing/2014/main" id="{C172450E-42DD-426E-9387-00BB517E3E02}"/>
              </a:ext>
            </a:extLst>
          </p:cNvPr>
          <p:cNvSpPr>
            <a:spLocks noChangeArrowheads="1"/>
          </p:cNvSpPr>
          <p:nvPr/>
        </p:nvSpPr>
        <p:spPr bwMode="auto">
          <a:xfrm>
            <a:off x="1630096" y="3033356"/>
            <a:ext cx="14266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of witness service at </a:t>
            </a:r>
          </a:p>
        </p:txBody>
      </p:sp>
      <p:sp>
        <p:nvSpPr>
          <p:cNvPr id="25" name="Rectangle 36">
            <a:extLst>
              <a:ext uri="{FF2B5EF4-FFF2-40B4-BE49-F238E27FC236}">
                <a16:creationId xmlns:a16="http://schemas.microsoft.com/office/drawing/2014/main" id="{68C5F333-DBA6-49BF-84D4-A77EAA572EEF}"/>
              </a:ext>
            </a:extLst>
          </p:cNvPr>
          <p:cNvSpPr>
            <a:spLocks noChangeArrowheads="1"/>
          </p:cNvSpPr>
          <p:nvPr/>
        </p:nvSpPr>
        <p:spPr bwMode="auto">
          <a:xfrm>
            <a:off x="1630096" y="3191310"/>
            <a:ext cx="75020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early stage</a:t>
            </a:r>
          </a:p>
        </p:txBody>
      </p:sp>
      <p:sp>
        <p:nvSpPr>
          <p:cNvPr id="26" name="Rectangle 37">
            <a:extLst>
              <a:ext uri="{FF2B5EF4-FFF2-40B4-BE49-F238E27FC236}">
                <a16:creationId xmlns:a16="http://schemas.microsoft.com/office/drawing/2014/main" id="{06F24639-4B51-422A-B5AA-5671FF0EA4B7}"/>
              </a:ext>
            </a:extLst>
          </p:cNvPr>
          <p:cNvSpPr>
            <a:spLocks noChangeArrowheads="1"/>
          </p:cNvSpPr>
          <p:nvPr/>
        </p:nvSpPr>
        <p:spPr bwMode="auto">
          <a:xfrm>
            <a:off x="5099393" y="1235094"/>
            <a:ext cx="1349054" cy="353436"/>
          </a:xfrm>
          <a:prstGeom prst="rect">
            <a:avLst/>
          </a:prstGeom>
          <a:solidFill>
            <a:srgbClr val="74E0C1"/>
          </a:solidFill>
          <a:ln w="12700" cap="rnd">
            <a:noFill/>
            <a:miter lim="800000"/>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GB" altLang="en-US" sz="1400">
              <a:solidFill>
                <a:srgbClr val="1D1934"/>
              </a:solidFill>
              <a:cs typeface="Arial" panose="020B0604020202020204" pitchFamily="34" charset="0"/>
            </a:endParaRPr>
          </a:p>
        </p:txBody>
      </p:sp>
      <p:sp>
        <p:nvSpPr>
          <p:cNvPr id="27" name="Rectangle 38">
            <a:extLst>
              <a:ext uri="{FF2B5EF4-FFF2-40B4-BE49-F238E27FC236}">
                <a16:creationId xmlns:a16="http://schemas.microsoft.com/office/drawing/2014/main" id="{EA8F904A-97E4-45EF-9196-DF15BF2ED92D}"/>
              </a:ext>
            </a:extLst>
          </p:cNvPr>
          <p:cNvSpPr>
            <a:spLocks noChangeArrowheads="1"/>
          </p:cNvSpPr>
          <p:nvPr/>
        </p:nvSpPr>
        <p:spPr bwMode="auto">
          <a:xfrm>
            <a:off x="5380271" y="1303929"/>
            <a:ext cx="6973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400" b="1" dirty="0">
                <a:solidFill>
                  <a:srgbClr val="1D1934"/>
                </a:solidFill>
                <a:cs typeface="Arial" panose="020B0604020202020204" pitchFamily="34" charset="0"/>
              </a:rPr>
              <a:t>Process</a:t>
            </a:r>
            <a:endParaRPr lang="en-US" altLang="en-US" sz="1400" dirty="0">
              <a:solidFill>
                <a:srgbClr val="1D1934"/>
              </a:solidFill>
              <a:cs typeface="Arial" panose="020B0604020202020204" pitchFamily="34" charset="0"/>
            </a:endParaRPr>
          </a:p>
        </p:txBody>
      </p:sp>
      <p:sp>
        <p:nvSpPr>
          <p:cNvPr id="28" name="Rectangle 40">
            <a:extLst>
              <a:ext uri="{FF2B5EF4-FFF2-40B4-BE49-F238E27FC236}">
                <a16:creationId xmlns:a16="http://schemas.microsoft.com/office/drawing/2014/main" id="{B4F29B0F-B4F9-4B18-8E79-6663AAAACDFC}"/>
              </a:ext>
            </a:extLst>
          </p:cNvPr>
          <p:cNvSpPr>
            <a:spLocks noChangeArrowheads="1"/>
          </p:cNvSpPr>
          <p:nvPr/>
        </p:nvSpPr>
        <p:spPr bwMode="auto">
          <a:xfrm>
            <a:off x="3487583" y="2544891"/>
            <a:ext cx="103233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Identification of</a:t>
            </a:r>
          </a:p>
        </p:txBody>
      </p:sp>
      <p:sp>
        <p:nvSpPr>
          <p:cNvPr id="29" name="Rectangle 41">
            <a:extLst>
              <a:ext uri="{FF2B5EF4-FFF2-40B4-BE49-F238E27FC236}">
                <a16:creationId xmlns:a16="http://schemas.microsoft.com/office/drawing/2014/main" id="{EDA03897-06CA-4CBD-B970-87DC61B6E454}"/>
              </a:ext>
            </a:extLst>
          </p:cNvPr>
          <p:cNvSpPr>
            <a:spLocks noChangeArrowheads="1"/>
          </p:cNvSpPr>
          <p:nvPr/>
        </p:nvSpPr>
        <p:spPr bwMode="auto">
          <a:xfrm>
            <a:off x="3487583" y="2702845"/>
            <a:ext cx="9281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vulnerable or </a:t>
            </a:r>
          </a:p>
        </p:txBody>
      </p:sp>
      <p:sp>
        <p:nvSpPr>
          <p:cNvPr id="30" name="Rectangle 42">
            <a:extLst>
              <a:ext uri="{FF2B5EF4-FFF2-40B4-BE49-F238E27FC236}">
                <a16:creationId xmlns:a16="http://schemas.microsoft.com/office/drawing/2014/main" id="{4336BC3A-5506-4B54-B45D-68168DC75BB5}"/>
              </a:ext>
            </a:extLst>
          </p:cNvPr>
          <p:cNvSpPr>
            <a:spLocks noChangeArrowheads="1"/>
          </p:cNvSpPr>
          <p:nvPr/>
        </p:nvSpPr>
        <p:spPr bwMode="auto">
          <a:xfrm>
            <a:off x="3487583" y="2860799"/>
            <a:ext cx="14571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intimidated witnesses</a:t>
            </a:r>
          </a:p>
        </p:txBody>
      </p:sp>
      <p:sp>
        <p:nvSpPr>
          <p:cNvPr id="31" name="Rectangle 43">
            <a:extLst>
              <a:ext uri="{FF2B5EF4-FFF2-40B4-BE49-F238E27FC236}">
                <a16:creationId xmlns:a16="http://schemas.microsoft.com/office/drawing/2014/main" id="{C837F92E-1F04-4CE2-A6B7-F4C736C90061}"/>
              </a:ext>
            </a:extLst>
          </p:cNvPr>
          <p:cNvSpPr>
            <a:spLocks noChangeArrowheads="1"/>
          </p:cNvSpPr>
          <p:nvPr/>
        </p:nvSpPr>
        <p:spPr bwMode="auto">
          <a:xfrm>
            <a:off x="5103129" y="1931860"/>
            <a:ext cx="7541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Time taken</a:t>
            </a:r>
          </a:p>
        </p:txBody>
      </p:sp>
      <p:sp>
        <p:nvSpPr>
          <p:cNvPr id="32" name="Rectangle 44">
            <a:extLst>
              <a:ext uri="{FF2B5EF4-FFF2-40B4-BE49-F238E27FC236}">
                <a16:creationId xmlns:a16="http://schemas.microsoft.com/office/drawing/2014/main" id="{741974E2-06AD-42FC-B85D-8714A9707D1D}"/>
              </a:ext>
            </a:extLst>
          </p:cNvPr>
          <p:cNvSpPr>
            <a:spLocks noChangeArrowheads="1"/>
          </p:cNvSpPr>
          <p:nvPr/>
        </p:nvSpPr>
        <p:spPr bwMode="auto">
          <a:xfrm>
            <a:off x="5103129" y="2089814"/>
            <a:ext cx="10659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to prepare case</a:t>
            </a:r>
          </a:p>
        </p:txBody>
      </p:sp>
      <p:sp>
        <p:nvSpPr>
          <p:cNvPr id="33" name="Rectangle 45">
            <a:extLst>
              <a:ext uri="{FF2B5EF4-FFF2-40B4-BE49-F238E27FC236}">
                <a16:creationId xmlns:a16="http://schemas.microsoft.com/office/drawing/2014/main" id="{8A4118BE-8372-4216-ABEB-B1BDAB9FB132}"/>
              </a:ext>
            </a:extLst>
          </p:cNvPr>
          <p:cNvSpPr>
            <a:spLocks noChangeArrowheads="1"/>
          </p:cNvSpPr>
          <p:nvPr/>
        </p:nvSpPr>
        <p:spPr bwMode="auto">
          <a:xfrm>
            <a:off x="5103129" y="2247768"/>
            <a:ext cx="60433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(ng plea)</a:t>
            </a:r>
          </a:p>
        </p:txBody>
      </p:sp>
      <p:sp>
        <p:nvSpPr>
          <p:cNvPr id="34" name="Rectangle 46">
            <a:extLst>
              <a:ext uri="{FF2B5EF4-FFF2-40B4-BE49-F238E27FC236}">
                <a16:creationId xmlns:a16="http://schemas.microsoft.com/office/drawing/2014/main" id="{0F3295F6-D003-4A63-9A7D-6709B94A3451}"/>
              </a:ext>
            </a:extLst>
          </p:cNvPr>
          <p:cNvSpPr>
            <a:spLocks noChangeArrowheads="1"/>
          </p:cNvSpPr>
          <p:nvPr/>
        </p:nvSpPr>
        <p:spPr bwMode="auto">
          <a:xfrm>
            <a:off x="5657582" y="2653954"/>
            <a:ext cx="1201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Too long between</a:t>
            </a:r>
          </a:p>
        </p:txBody>
      </p:sp>
      <p:sp>
        <p:nvSpPr>
          <p:cNvPr id="35" name="Rectangle 47">
            <a:extLst>
              <a:ext uri="{FF2B5EF4-FFF2-40B4-BE49-F238E27FC236}">
                <a16:creationId xmlns:a16="http://schemas.microsoft.com/office/drawing/2014/main" id="{2DA9D0F1-ECE2-441B-B85F-5836380D9601}"/>
              </a:ext>
            </a:extLst>
          </p:cNvPr>
          <p:cNvSpPr>
            <a:spLocks noChangeArrowheads="1"/>
          </p:cNvSpPr>
          <p:nvPr/>
        </p:nvSpPr>
        <p:spPr bwMode="auto">
          <a:xfrm>
            <a:off x="5657582" y="2817355"/>
            <a:ext cx="11573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initial charge and</a:t>
            </a:r>
          </a:p>
        </p:txBody>
      </p:sp>
      <p:sp>
        <p:nvSpPr>
          <p:cNvPr id="36" name="Rectangle 48">
            <a:extLst>
              <a:ext uri="{FF2B5EF4-FFF2-40B4-BE49-F238E27FC236}">
                <a16:creationId xmlns:a16="http://schemas.microsoft.com/office/drawing/2014/main" id="{ACC958FF-467D-47A5-9159-97A31062BAAB}"/>
              </a:ext>
            </a:extLst>
          </p:cNvPr>
          <p:cNvSpPr>
            <a:spLocks noChangeArrowheads="1"/>
          </p:cNvSpPr>
          <p:nvPr/>
        </p:nvSpPr>
        <p:spPr bwMode="auto">
          <a:xfrm>
            <a:off x="5657582" y="2975309"/>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PTR</a:t>
            </a:r>
          </a:p>
        </p:txBody>
      </p:sp>
      <p:sp>
        <p:nvSpPr>
          <p:cNvPr id="37" name="Rectangle 51">
            <a:extLst>
              <a:ext uri="{FF2B5EF4-FFF2-40B4-BE49-F238E27FC236}">
                <a16:creationId xmlns:a16="http://schemas.microsoft.com/office/drawing/2014/main" id="{9180A641-91F1-4666-83CB-E661B5A01904}"/>
              </a:ext>
            </a:extLst>
          </p:cNvPr>
          <p:cNvSpPr>
            <a:spLocks noChangeArrowheads="1"/>
          </p:cNvSpPr>
          <p:nvPr/>
        </p:nvSpPr>
        <p:spPr bwMode="auto">
          <a:xfrm>
            <a:off x="7746551" y="2641437"/>
            <a:ext cx="12006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Clogging up court</a:t>
            </a:r>
          </a:p>
        </p:txBody>
      </p:sp>
      <p:sp>
        <p:nvSpPr>
          <p:cNvPr id="38" name="Rectangle 52">
            <a:extLst>
              <a:ext uri="{FF2B5EF4-FFF2-40B4-BE49-F238E27FC236}">
                <a16:creationId xmlns:a16="http://schemas.microsoft.com/office/drawing/2014/main" id="{CE68E90C-EED7-4999-A6AF-6C71379AE2C8}"/>
              </a:ext>
            </a:extLst>
          </p:cNvPr>
          <p:cNvSpPr>
            <a:spLocks noChangeArrowheads="1"/>
          </p:cNvSpPr>
          <p:nvPr/>
        </p:nvSpPr>
        <p:spPr bwMode="auto">
          <a:xfrm>
            <a:off x="7746551" y="2799391"/>
            <a:ext cx="12010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lists by ineffective</a:t>
            </a:r>
          </a:p>
        </p:txBody>
      </p:sp>
      <p:sp>
        <p:nvSpPr>
          <p:cNvPr id="39" name="Rectangle 53">
            <a:extLst>
              <a:ext uri="{FF2B5EF4-FFF2-40B4-BE49-F238E27FC236}">
                <a16:creationId xmlns:a16="http://schemas.microsoft.com/office/drawing/2014/main" id="{E6AD0B8F-B412-4638-8AE9-B09DD0E11E6B}"/>
              </a:ext>
            </a:extLst>
          </p:cNvPr>
          <p:cNvSpPr>
            <a:spLocks noChangeArrowheads="1"/>
          </p:cNvSpPr>
          <p:nvPr/>
        </p:nvSpPr>
        <p:spPr bwMode="auto">
          <a:xfrm>
            <a:off x="7746551" y="2962792"/>
            <a:ext cx="5866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hearings</a:t>
            </a:r>
          </a:p>
        </p:txBody>
      </p:sp>
      <p:sp>
        <p:nvSpPr>
          <p:cNvPr id="40" name="Rectangle 54">
            <a:extLst>
              <a:ext uri="{FF2B5EF4-FFF2-40B4-BE49-F238E27FC236}">
                <a16:creationId xmlns:a16="http://schemas.microsoft.com/office/drawing/2014/main" id="{D80724B2-7C4F-47BB-9409-95703632F957}"/>
              </a:ext>
            </a:extLst>
          </p:cNvPr>
          <p:cNvSpPr>
            <a:spLocks noChangeArrowheads="1"/>
          </p:cNvSpPr>
          <p:nvPr/>
        </p:nvSpPr>
        <p:spPr bwMode="auto">
          <a:xfrm>
            <a:off x="1576771" y="5536941"/>
            <a:ext cx="1970826" cy="559471"/>
          </a:xfrm>
          <a:prstGeom prst="rect">
            <a:avLst/>
          </a:prstGeom>
          <a:solidFill>
            <a:srgbClr val="74E0C1"/>
          </a:solidFill>
          <a:ln w="12700" cap="rnd">
            <a:noFill/>
            <a:miter lim="800000"/>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400" b="1">
                <a:solidFill>
                  <a:srgbClr val="1D1934"/>
                </a:solidFill>
                <a:cs typeface="Arial" panose="020B0604020202020204" pitchFamily="34" charset="0"/>
              </a:rPr>
              <a:t>People perception/attitudes</a:t>
            </a:r>
            <a:endParaRPr lang="en-GB" altLang="en-US" sz="1400" b="1">
              <a:solidFill>
                <a:srgbClr val="1D1934"/>
              </a:solidFill>
              <a:cs typeface="Arial" panose="020B0604020202020204" pitchFamily="34" charset="0"/>
            </a:endParaRPr>
          </a:p>
        </p:txBody>
      </p:sp>
      <p:sp>
        <p:nvSpPr>
          <p:cNvPr id="41" name="Rectangle 58">
            <a:extLst>
              <a:ext uri="{FF2B5EF4-FFF2-40B4-BE49-F238E27FC236}">
                <a16:creationId xmlns:a16="http://schemas.microsoft.com/office/drawing/2014/main" id="{6556F450-8AF8-4C4A-9F80-B0E5ADB0EAC2}"/>
              </a:ext>
            </a:extLst>
          </p:cNvPr>
          <p:cNvSpPr>
            <a:spLocks noChangeArrowheads="1"/>
          </p:cNvSpPr>
          <p:nvPr/>
        </p:nvSpPr>
        <p:spPr bwMode="auto">
          <a:xfrm>
            <a:off x="4322056" y="3791617"/>
            <a:ext cx="10820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Poor perception</a:t>
            </a:r>
          </a:p>
        </p:txBody>
      </p:sp>
      <p:sp>
        <p:nvSpPr>
          <p:cNvPr id="42" name="Rectangle 59">
            <a:extLst>
              <a:ext uri="{FF2B5EF4-FFF2-40B4-BE49-F238E27FC236}">
                <a16:creationId xmlns:a16="http://schemas.microsoft.com/office/drawing/2014/main" id="{CB83E279-3E76-4EC8-9C62-279CE869E517}"/>
              </a:ext>
            </a:extLst>
          </p:cNvPr>
          <p:cNvSpPr>
            <a:spLocks noChangeArrowheads="1"/>
          </p:cNvSpPr>
          <p:nvPr/>
        </p:nvSpPr>
        <p:spPr bwMode="auto">
          <a:xfrm>
            <a:off x="4322056" y="3949571"/>
            <a:ext cx="10307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of pre-hearings</a:t>
            </a:r>
          </a:p>
        </p:txBody>
      </p:sp>
      <p:sp>
        <p:nvSpPr>
          <p:cNvPr id="43" name="Rectangle 68">
            <a:extLst>
              <a:ext uri="{FF2B5EF4-FFF2-40B4-BE49-F238E27FC236}">
                <a16:creationId xmlns:a16="http://schemas.microsoft.com/office/drawing/2014/main" id="{9A3AB1B3-ACB6-4992-A490-D54555BA034E}"/>
              </a:ext>
            </a:extLst>
          </p:cNvPr>
          <p:cNvSpPr>
            <a:spLocks noChangeArrowheads="1"/>
          </p:cNvSpPr>
          <p:nvPr/>
        </p:nvSpPr>
        <p:spPr bwMode="auto">
          <a:xfrm>
            <a:off x="2349383" y="4620081"/>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a:t>
            </a:r>
          </a:p>
        </p:txBody>
      </p:sp>
      <p:sp>
        <p:nvSpPr>
          <p:cNvPr id="44" name="Rectangle 74">
            <a:extLst>
              <a:ext uri="{FF2B5EF4-FFF2-40B4-BE49-F238E27FC236}">
                <a16:creationId xmlns:a16="http://schemas.microsoft.com/office/drawing/2014/main" id="{81913C72-9577-4B81-B129-8B10F43ADB7A}"/>
              </a:ext>
            </a:extLst>
          </p:cNvPr>
          <p:cNvSpPr>
            <a:spLocks noChangeArrowheads="1"/>
          </p:cNvSpPr>
          <p:nvPr/>
        </p:nvSpPr>
        <p:spPr bwMode="auto">
          <a:xfrm>
            <a:off x="4167862" y="5536941"/>
            <a:ext cx="1684792" cy="544669"/>
          </a:xfrm>
          <a:prstGeom prst="rect">
            <a:avLst/>
          </a:prstGeom>
          <a:solidFill>
            <a:srgbClr val="74E0C1"/>
          </a:solidFill>
          <a:ln w="12700" cap="rnd">
            <a:noFill/>
            <a:miter lim="800000"/>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en-GB" altLang="en-US" sz="1400">
              <a:solidFill>
                <a:srgbClr val="1D1934"/>
              </a:solidFill>
              <a:cs typeface="Arial" panose="020B0604020202020204" pitchFamily="34" charset="0"/>
            </a:endParaRPr>
          </a:p>
        </p:txBody>
      </p:sp>
      <p:sp>
        <p:nvSpPr>
          <p:cNvPr id="45" name="Rectangle 75">
            <a:extLst>
              <a:ext uri="{FF2B5EF4-FFF2-40B4-BE49-F238E27FC236}">
                <a16:creationId xmlns:a16="http://schemas.microsoft.com/office/drawing/2014/main" id="{7BE1C200-A012-4988-BE65-ABC90137D950}"/>
              </a:ext>
            </a:extLst>
          </p:cNvPr>
          <p:cNvSpPr>
            <a:spLocks noChangeArrowheads="1"/>
          </p:cNvSpPr>
          <p:nvPr/>
        </p:nvSpPr>
        <p:spPr bwMode="auto">
          <a:xfrm>
            <a:off x="6934854" y="5553770"/>
            <a:ext cx="1521012" cy="511258"/>
          </a:xfrm>
          <a:prstGeom prst="rect">
            <a:avLst/>
          </a:prstGeom>
          <a:solidFill>
            <a:srgbClr val="74E0C1"/>
          </a:solidFill>
          <a:ln w="12700" cap="rnd">
            <a:noFill/>
            <a:miter lim="800000"/>
            <a:headEnd/>
            <a:tailEnd/>
          </a:ln>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400" b="1">
                <a:solidFill>
                  <a:srgbClr val="1D1934"/>
                </a:solidFill>
                <a:cs typeface="Arial" panose="020B0604020202020204" pitchFamily="34" charset="0"/>
              </a:rPr>
              <a:t>Technology</a:t>
            </a:r>
            <a:endParaRPr lang="en-GB" altLang="en-US" sz="1400" b="1">
              <a:solidFill>
                <a:srgbClr val="1D1934"/>
              </a:solidFill>
              <a:cs typeface="Arial" panose="020B0604020202020204" pitchFamily="34" charset="0"/>
            </a:endParaRPr>
          </a:p>
        </p:txBody>
      </p:sp>
      <p:sp>
        <p:nvSpPr>
          <p:cNvPr id="46" name="Rectangle 77">
            <a:extLst>
              <a:ext uri="{FF2B5EF4-FFF2-40B4-BE49-F238E27FC236}">
                <a16:creationId xmlns:a16="http://schemas.microsoft.com/office/drawing/2014/main" id="{1A983397-DC3D-4B9B-86DE-594A7F01D6C1}"/>
              </a:ext>
            </a:extLst>
          </p:cNvPr>
          <p:cNvSpPr>
            <a:spLocks noChangeArrowheads="1"/>
          </p:cNvSpPr>
          <p:nvPr/>
        </p:nvSpPr>
        <p:spPr bwMode="auto">
          <a:xfrm>
            <a:off x="4305041" y="5593474"/>
            <a:ext cx="97462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400" b="1" dirty="0">
                <a:solidFill>
                  <a:srgbClr val="1D1934"/>
                </a:solidFill>
                <a:cs typeface="Arial" panose="020B0604020202020204" pitchFamily="34" charset="0"/>
              </a:rPr>
              <a:t>Methods/</a:t>
            </a:r>
          </a:p>
          <a:p>
            <a:pPr eaLnBrk="1" hangingPunct="1"/>
            <a:r>
              <a:rPr lang="en-US" altLang="en-US" sz="1400" b="1" dirty="0">
                <a:solidFill>
                  <a:srgbClr val="1D1934"/>
                </a:solidFill>
                <a:cs typeface="Arial" panose="020B0604020202020204" pitchFamily="34" charset="0"/>
              </a:rPr>
              <a:t>procedures</a:t>
            </a:r>
            <a:endParaRPr lang="en-US" altLang="en-US" sz="1400" dirty="0">
              <a:solidFill>
                <a:srgbClr val="1D1934"/>
              </a:solidFill>
              <a:cs typeface="Arial" panose="020B0604020202020204" pitchFamily="34" charset="0"/>
            </a:endParaRPr>
          </a:p>
        </p:txBody>
      </p:sp>
      <p:sp>
        <p:nvSpPr>
          <p:cNvPr id="47" name="Rectangle 78">
            <a:extLst>
              <a:ext uri="{FF2B5EF4-FFF2-40B4-BE49-F238E27FC236}">
                <a16:creationId xmlns:a16="http://schemas.microsoft.com/office/drawing/2014/main" id="{443A37D6-A80D-468C-B6FD-353CF0FBA4E5}"/>
              </a:ext>
            </a:extLst>
          </p:cNvPr>
          <p:cNvSpPr>
            <a:spLocks noChangeArrowheads="1"/>
          </p:cNvSpPr>
          <p:nvPr/>
        </p:nvSpPr>
        <p:spPr bwMode="auto">
          <a:xfrm>
            <a:off x="6783404" y="3781804"/>
            <a:ext cx="15683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Too many pre-hearings</a:t>
            </a:r>
          </a:p>
        </p:txBody>
      </p:sp>
      <p:sp>
        <p:nvSpPr>
          <p:cNvPr id="48" name="Rectangle 84">
            <a:extLst>
              <a:ext uri="{FF2B5EF4-FFF2-40B4-BE49-F238E27FC236}">
                <a16:creationId xmlns:a16="http://schemas.microsoft.com/office/drawing/2014/main" id="{EF34EE45-13FD-4FBA-A80C-DD61FA976636}"/>
              </a:ext>
            </a:extLst>
          </p:cNvPr>
          <p:cNvSpPr>
            <a:spLocks noChangeArrowheads="1"/>
          </p:cNvSpPr>
          <p:nvPr/>
        </p:nvSpPr>
        <p:spPr bwMode="auto">
          <a:xfrm>
            <a:off x="5401753" y="3618973"/>
            <a:ext cx="110767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Files incomplete</a:t>
            </a:r>
          </a:p>
        </p:txBody>
      </p:sp>
      <p:sp>
        <p:nvSpPr>
          <p:cNvPr id="49" name="Rectangle 87">
            <a:extLst>
              <a:ext uri="{FF2B5EF4-FFF2-40B4-BE49-F238E27FC236}">
                <a16:creationId xmlns:a16="http://schemas.microsoft.com/office/drawing/2014/main" id="{9C7B73D8-2DC7-44A2-8D85-59AF0EC6610A}"/>
              </a:ext>
            </a:extLst>
          </p:cNvPr>
          <p:cNvSpPr>
            <a:spLocks noChangeArrowheads="1"/>
          </p:cNvSpPr>
          <p:nvPr/>
        </p:nvSpPr>
        <p:spPr bwMode="auto">
          <a:xfrm>
            <a:off x="5923659" y="4859736"/>
            <a:ext cx="12791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Lack of awareness</a:t>
            </a:r>
          </a:p>
        </p:txBody>
      </p:sp>
      <p:sp>
        <p:nvSpPr>
          <p:cNvPr id="50" name="Rectangle 88">
            <a:extLst>
              <a:ext uri="{FF2B5EF4-FFF2-40B4-BE49-F238E27FC236}">
                <a16:creationId xmlns:a16="http://schemas.microsoft.com/office/drawing/2014/main" id="{491AD30A-C090-4E33-9C08-0756499C465F}"/>
              </a:ext>
            </a:extLst>
          </p:cNvPr>
          <p:cNvSpPr>
            <a:spLocks noChangeArrowheads="1"/>
          </p:cNvSpPr>
          <p:nvPr/>
        </p:nvSpPr>
        <p:spPr bwMode="auto">
          <a:xfrm>
            <a:off x="5923659" y="5017690"/>
            <a:ext cx="3927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at pre</a:t>
            </a:r>
          </a:p>
        </p:txBody>
      </p:sp>
      <p:sp>
        <p:nvSpPr>
          <p:cNvPr id="51" name="Rectangle 89">
            <a:extLst>
              <a:ext uri="{FF2B5EF4-FFF2-40B4-BE49-F238E27FC236}">
                <a16:creationId xmlns:a16="http://schemas.microsoft.com/office/drawing/2014/main" id="{4CB60783-E797-47D1-BE93-FE9B68314E68}"/>
              </a:ext>
            </a:extLst>
          </p:cNvPr>
          <p:cNvSpPr>
            <a:spLocks noChangeArrowheads="1"/>
          </p:cNvSpPr>
          <p:nvPr/>
        </p:nvSpPr>
        <p:spPr bwMode="auto">
          <a:xfrm>
            <a:off x="6259387" y="5017690"/>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a:t>
            </a:r>
          </a:p>
        </p:txBody>
      </p:sp>
      <p:sp>
        <p:nvSpPr>
          <p:cNvPr id="52" name="Rectangle 90">
            <a:extLst>
              <a:ext uri="{FF2B5EF4-FFF2-40B4-BE49-F238E27FC236}">
                <a16:creationId xmlns:a16="http://schemas.microsoft.com/office/drawing/2014/main" id="{C4E5326D-9B8A-4836-A3B4-DF8E01028420}"/>
              </a:ext>
            </a:extLst>
          </p:cNvPr>
          <p:cNvSpPr>
            <a:spLocks noChangeArrowheads="1"/>
          </p:cNvSpPr>
          <p:nvPr/>
        </p:nvSpPr>
        <p:spPr bwMode="auto">
          <a:xfrm>
            <a:off x="6308518" y="5017690"/>
            <a:ext cx="2981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dirty="0">
                <a:solidFill>
                  <a:srgbClr val="1D1934"/>
                </a:solidFill>
                <a:cs typeface="Arial" panose="020B0604020202020204" pitchFamily="34" charset="0"/>
              </a:rPr>
              <a:t>-trial</a:t>
            </a:r>
          </a:p>
        </p:txBody>
      </p:sp>
      <p:sp>
        <p:nvSpPr>
          <p:cNvPr id="53" name="Rectangle 93">
            <a:extLst>
              <a:ext uri="{FF2B5EF4-FFF2-40B4-BE49-F238E27FC236}">
                <a16:creationId xmlns:a16="http://schemas.microsoft.com/office/drawing/2014/main" id="{91C3C4E2-FFDA-4AA9-BCE2-D10339FED1E0}"/>
              </a:ext>
            </a:extLst>
          </p:cNvPr>
          <p:cNvSpPr>
            <a:spLocks noChangeArrowheads="1"/>
          </p:cNvSpPr>
          <p:nvPr/>
        </p:nvSpPr>
        <p:spPr bwMode="auto">
          <a:xfrm>
            <a:off x="3655999" y="4270977"/>
            <a:ext cx="118622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Lack of sanctions</a:t>
            </a:r>
          </a:p>
        </p:txBody>
      </p:sp>
      <p:sp>
        <p:nvSpPr>
          <p:cNvPr id="54" name="Rectangle 94">
            <a:extLst>
              <a:ext uri="{FF2B5EF4-FFF2-40B4-BE49-F238E27FC236}">
                <a16:creationId xmlns:a16="http://schemas.microsoft.com/office/drawing/2014/main" id="{97DB77AE-AB9C-4A23-B919-6BE95C3C139A}"/>
              </a:ext>
            </a:extLst>
          </p:cNvPr>
          <p:cNvSpPr>
            <a:spLocks noChangeArrowheads="1"/>
          </p:cNvSpPr>
          <p:nvPr/>
        </p:nvSpPr>
        <p:spPr bwMode="auto">
          <a:xfrm>
            <a:off x="3643404" y="4428637"/>
            <a:ext cx="71654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200">
                <a:solidFill>
                  <a:srgbClr val="1D1934"/>
                </a:solidFill>
                <a:cs typeface="Arial" panose="020B0604020202020204" pitchFamily="34" charset="0"/>
              </a:rPr>
              <a:t>or benefits</a:t>
            </a:r>
          </a:p>
        </p:txBody>
      </p:sp>
      <p:sp>
        <p:nvSpPr>
          <p:cNvPr id="55" name="Line 97">
            <a:extLst>
              <a:ext uri="{FF2B5EF4-FFF2-40B4-BE49-F238E27FC236}">
                <a16:creationId xmlns:a16="http://schemas.microsoft.com/office/drawing/2014/main" id="{EAF3FB11-1392-4449-B396-636C2C64F568}"/>
              </a:ext>
            </a:extLst>
          </p:cNvPr>
          <p:cNvSpPr>
            <a:spLocks noChangeShapeType="1"/>
          </p:cNvSpPr>
          <p:nvPr/>
        </p:nvSpPr>
        <p:spPr bwMode="auto">
          <a:xfrm flipV="1">
            <a:off x="2128294" y="1697023"/>
            <a:ext cx="90073" cy="1597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57" name="Line 99">
            <a:extLst>
              <a:ext uri="{FF2B5EF4-FFF2-40B4-BE49-F238E27FC236}">
                <a16:creationId xmlns:a16="http://schemas.microsoft.com/office/drawing/2014/main" id="{DC9D96D9-56B3-4B00-AE01-CE7A5BCA4249}"/>
              </a:ext>
            </a:extLst>
          </p:cNvPr>
          <p:cNvSpPr>
            <a:spLocks noChangeShapeType="1"/>
          </p:cNvSpPr>
          <p:nvPr/>
        </p:nvSpPr>
        <p:spPr bwMode="auto">
          <a:xfrm flipH="1">
            <a:off x="2659255" y="2256216"/>
            <a:ext cx="180147" cy="2378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58" name="Line 100">
            <a:extLst>
              <a:ext uri="{FF2B5EF4-FFF2-40B4-BE49-F238E27FC236}">
                <a16:creationId xmlns:a16="http://schemas.microsoft.com/office/drawing/2014/main" id="{6D9629C8-BC08-43CD-AFF9-243BE2FC71ED}"/>
              </a:ext>
            </a:extLst>
          </p:cNvPr>
          <p:cNvSpPr>
            <a:spLocks noChangeShapeType="1"/>
          </p:cNvSpPr>
          <p:nvPr/>
        </p:nvSpPr>
        <p:spPr bwMode="auto">
          <a:xfrm flipH="1">
            <a:off x="2296914" y="2494055"/>
            <a:ext cx="362341" cy="81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59" name="Line 101">
            <a:extLst>
              <a:ext uri="{FF2B5EF4-FFF2-40B4-BE49-F238E27FC236}">
                <a16:creationId xmlns:a16="http://schemas.microsoft.com/office/drawing/2014/main" id="{A96B246D-F645-4733-85BA-E0A65B4E503B}"/>
              </a:ext>
            </a:extLst>
          </p:cNvPr>
          <p:cNvSpPr>
            <a:spLocks noChangeShapeType="1"/>
          </p:cNvSpPr>
          <p:nvPr/>
        </p:nvSpPr>
        <p:spPr bwMode="auto">
          <a:xfrm flipV="1">
            <a:off x="3031075" y="3053249"/>
            <a:ext cx="180147" cy="798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0" name="Line 102">
            <a:extLst>
              <a:ext uri="{FF2B5EF4-FFF2-40B4-BE49-F238E27FC236}">
                <a16:creationId xmlns:a16="http://schemas.microsoft.com/office/drawing/2014/main" id="{F98B359D-01E5-4195-A658-511188CC5E6F}"/>
              </a:ext>
            </a:extLst>
          </p:cNvPr>
          <p:cNvSpPr>
            <a:spLocks noChangeShapeType="1"/>
          </p:cNvSpPr>
          <p:nvPr/>
        </p:nvSpPr>
        <p:spPr bwMode="auto">
          <a:xfrm flipH="1">
            <a:off x="3211222" y="2733710"/>
            <a:ext cx="180147" cy="3195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1" name="Line 103">
            <a:extLst>
              <a:ext uri="{FF2B5EF4-FFF2-40B4-BE49-F238E27FC236}">
                <a16:creationId xmlns:a16="http://schemas.microsoft.com/office/drawing/2014/main" id="{1D8F0F62-0876-4827-8932-D5895E680475}"/>
              </a:ext>
            </a:extLst>
          </p:cNvPr>
          <p:cNvSpPr>
            <a:spLocks noChangeShapeType="1"/>
          </p:cNvSpPr>
          <p:nvPr/>
        </p:nvSpPr>
        <p:spPr bwMode="auto">
          <a:xfrm>
            <a:off x="6042312" y="2016562"/>
            <a:ext cx="360294" cy="798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2" name="Line 104">
            <a:extLst>
              <a:ext uri="{FF2B5EF4-FFF2-40B4-BE49-F238E27FC236}">
                <a16:creationId xmlns:a16="http://schemas.microsoft.com/office/drawing/2014/main" id="{0288A469-636F-4F55-879B-D07DD426903A}"/>
              </a:ext>
            </a:extLst>
          </p:cNvPr>
          <p:cNvSpPr>
            <a:spLocks noChangeShapeType="1"/>
          </p:cNvSpPr>
          <p:nvPr/>
        </p:nvSpPr>
        <p:spPr bwMode="auto">
          <a:xfrm flipH="1">
            <a:off x="6393909" y="1770351"/>
            <a:ext cx="90073" cy="31953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3" name="Line 105">
            <a:extLst>
              <a:ext uri="{FF2B5EF4-FFF2-40B4-BE49-F238E27FC236}">
                <a16:creationId xmlns:a16="http://schemas.microsoft.com/office/drawing/2014/main" id="{90DFD8D1-0C34-4EFE-BE90-2E2FDAF65B28}"/>
              </a:ext>
            </a:extLst>
          </p:cNvPr>
          <p:cNvSpPr>
            <a:spLocks noChangeShapeType="1"/>
          </p:cNvSpPr>
          <p:nvPr/>
        </p:nvSpPr>
        <p:spPr bwMode="auto">
          <a:xfrm>
            <a:off x="6912419" y="2813595"/>
            <a:ext cx="452414" cy="15977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4" name="Line 106">
            <a:extLst>
              <a:ext uri="{FF2B5EF4-FFF2-40B4-BE49-F238E27FC236}">
                <a16:creationId xmlns:a16="http://schemas.microsoft.com/office/drawing/2014/main" id="{3F89BC4A-8C7F-4B0C-BB41-C45CFA414FC3}"/>
              </a:ext>
            </a:extLst>
          </p:cNvPr>
          <p:cNvSpPr>
            <a:spLocks noChangeShapeType="1"/>
          </p:cNvSpPr>
          <p:nvPr/>
        </p:nvSpPr>
        <p:spPr bwMode="auto">
          <a:xfrm flipH="1">
            <a:off x="7349203" y="2687234"/>
            <a:ext cx="23370" cy="2471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5" name="Line 107">
            <a:extLst>
              <a:ext uri="{FF2B5EF4-FFF2-40B4-BE49-F238E27FC236}">
                <a16:creationId xmlns:a16="http://schemas.microsoft.com/office/drawing/2014/main" id="{AB1E5EC4-72C8-4E17-88B7-3C6E25A5D885}"/>
              </a:ext>
            </a:extLst>
          </p:cNvPr>
          <p:cNvSpPr>
            <a:spLocks noChangeShapeType="1"/>
          </p:cNvSpPr>
          <p:nvPr/>
        </p:nvSpPr>
        <p:spPr bwMode="auto">
          <a:xfrm flipH="1">
            <a:off x="7754046" y="3173246"/>
            <a:ext cx="168484" cy="10820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6" name="Line 108">
            <a:extLst>
              <a:ext uri="{FF2B5EF4-FFF2-40B4-BE49-F238E27FC236}">
                <a16:creationId xmlns:a16="http://schemas.microsoft.com/office/drawing/2014/main" id="{729FE6DD-FE2D-496D-8835-D0F280664424}"/>
              </a:ext>
            </a:extLst>
          </p:cNvPr>
          <p:cNvSpPr>
            <a:spLocks noChangeShapeType="1"/>
          </p:cNvSpPr>
          <p:nvPr/>
        </p:nvSpPr>
        <p:spPr bwMode="auto">
          <a:xfrm>
            <a:off x="3851362" y="3712316"/>
            <a:ext cx="398599" cy="1693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7" name="Line 110">
            <a:extLst>
              <a:ext uri="{FF2B5EF4-FFF2-40B4-BE49-F238E27FC236}">
                <a16:creationId xmlns:a16="http://schemas.microsoft.com/office/drawing/2014/main" id="{6DF2BE07-F568-4498-BC2E-272C5778EB3F}"/>
              </a:ext>
            </a:extLst>
          </p:cNvPr>
          <p:cNvSpPr>
            <a:spLocks noChangeShapeType="1"/>
          </p:cNvSpPr>
          <p:nvPr/>
        </p:nvSpPr>
        <p:spPr bwMode="auto">
          <a:xfrm flipV="1">
            <a:off x="3457048" y="3721761"/>
            <a:ext cx="380764" cy="3994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8" name="Line 111">
            <a:extLst>
              <a:ext uri="{FF2B5EF4-FFF2-40B4-BE49-F238E27FC236}">
                <a16:creationId xmlns:a16="http://schemas.microsoft.com/office/drawing/2014/main" id="{26BDD39E-BF75-48BB-9632-FD70EB96069E}"/>
              </a:ext>
            </a:extLst>
          </p:cNvPr>
          <p:cNvSpPr>
            <a:spLocks noChangeShapeType="1"/>
          </p:cNvSpPr>
          <p:nvPr/>
        </p:nvSpPr>
        <p:spPr bwMode="auto">
          <a:xfrm flipH="1" flipV="1">
            <a:off x="3615332" y="4068061"/>
            <a:ext cx="158422" cy="15235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69" name="Line 112">
            <a:extLst>
              <a:ext uri="{FF2B5EF4-FFF2-40B4-BE49-F238E27FC236}">
                <a16:creationId xmlns:a16="http://schemas.microsoft.com/office/drawing/2014/main" id="{CBF8753B-926E-41C3-A875-CB937AA2B41A}"/>
              </a:ext>
            </a:extLst>
          </p:cNvPr>
          <p:cNvSpPr>
            <a:spLocks noChangeShapeType="1"/>
          </p:cNvSpPr>
          <p:nvPr/>
        </p:nvSpPr>
        <p:spPr bwMode="auto">
          <a:xfrm flipV="1">
            <a:off x="2941002" y="4545957"/>
            <a:ext cx="328893" cy="1008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70" name="Line 114">
            <a:extLst>
              <a:ext uri="{FF2B5EF4-FFF2-40B4-BE49-F238E27FC236}">
                <a16:creationId xmlns:a16="http://schemas.microsoft.com/office/drawing/2014/main" id="{D5466CCB-9B07-4933-9987-490D387CCEA7}"/>
              </a:ext>
            </a:extLst>
          </p:cNvPr>
          <p:cNvSpPr>
            <a:spLocks noChangeShapeType="1"/>
          </p:cNvSpPr>
          <p:nvPr/>
        </p:nvSpPr>
        <p:spPr bwMode="auto">
          <a:xfrm flipH="1" flipV="1">
            <a:off x="6891262" y="3499170"/>
            <a:ext cx="360294" cy="2396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71" name="Line 115">
            <a:extLst>
              <a:ext uri="{FF2B5EF4-FFF2-40B4-BE49-F238E27FC236}">
                <a16:creationId xmlns:a16="http://schemas.microsoft.com/office/drawing/2014/main" id="{C1F48A0A-56A6-4F6B-987C-3D6DEABC7BA1}"/>
              </a:ext>
            </a:extLst>
          </p:cNvPr>
          <p:cNvSpPr>
            <a:spLocks noChangeShapeType="1"/>
          </p:cNvSpPr>
          <p:nvPr/>
        </p:nvSpPr>
        <p:spPr bwMode="auto">
          <a:xfrm flipH="1" flipV="1">
            <a:off x="6512303" y="3998605"/>
            <a:ext cx="286598" cy="3249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72" name="Line 116">
            <a:extLst>
              <a:ext uri="{FF2B5EF4-FFF2-40B4-BE49-F238E27FC236}">
                <a16:creationId xmlns:a16="http://schemas.microsoft.com/office/drawing/2014/main" id="{CA76E0E7-2CEE-457C-9E1B-F3DAB9467AD8}"/>
              </a:ext>
            </a:extLst>
          </p:cNvPr>
          <p:cNvSpPr>
            <a:spLocks noChangeShapeType="1"/>
          </p:cNvSpPr>
          <p:nvPr/>
        </p:nvSpPr>
        <p:spPr bwMode="auto">
          <a:xfrm flipH="1" flipV="1">
            <a:off x="6009638" y="4571061"/>
            <a:ext cx="182194" cy="2396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73" name="Line 117">
            <a:extLst>
              <a:ext uri="{FF2B5EF4-FFF2-40B4-BE49-F238E27FC236}">
                <a16:creationId xmlns:a16="http://schemas.microsoft.com/office/drawing/2014/main" id="{102C0C35-E82F-4C1C-8580-2599B351D5B9}"/>
              </a:ext>
            </a:extLst>
          </p:cNvPr>
          <p:cNvSpPr>
            <a:spLocks noChangeShapeType="1"/>
          </p:cNvSpPr>
          <p:nvPr/>
        </p:nvSpPr>
        <p:spPr bwMode="auto">
          <a:xfrm flipH="1" flipV="1">
            <a:off x="8535457" y="3862414"/>
            <a:ext cx="136357" cy="2406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74" name="Text Box 130">
            <a:extLst>
              <a:ext uri="{FF2B5EF4-FFF2-40B4-BE49-F238E27FC236}">
                <a16:creationId xmlns:a16="http://schemas.microsoft.com/office/drawing/2014/main" id="{1A0C517D-D08F-4CE6-A87A-2CC607B73C7C}"/>
              </a:ext>
            </a:extLst>
          </p:cNvPr>
          <p:cNvSpPr txBox="1">
            <a:spLocks noChangeArrowheads="1"/>
          </p:cNvSpPr>
          <p:nvPr/>
        </p:nvSpPr>
        <p:spPr bwMode="auto">
          <a:xfrm>
            <a:off x="6485272" y="1567345"/>
            <a:ext cx="12352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GB" altLang="en-US" sz="1200">
                <a:solidFill>
                  <a:srgbClr val="1D1934"/>
                </a:solidFill>
                <a:cs typeface="Arial" panose="020B0604020202020204" pitchFamily="34" charset="0"/>
              </a:rPr>
              <a:t>Too many court</a:t>
            </a:r>
          </a:p>
          <a:p>
            <a:pPr eaLnBrk="1" hangingPunct="1"/>
            <a:r>
              <a:rPr lang="en-GB" altLang="en-US" sz="1200">
                <a:solidFill>
                  <a:srgbClr val="1D1934"/>
                </a:solidFill>
                <a:cs typeface="Arial" panose="020B0604020202020204" pitchFamily="34" charset="0"/>
              </a:rPr>
              <a:t>adjournments</a:t>
            </a:r>
            <a:endParaRPr lang="en-US" altLang="en-US" sz="1200">
              <a:solidFill>
                <a:srgbClr val="1D1934"/>
              </a:solidFill>
              <a:cs typeface="Arial" panose="020B0604020202020204" pitchFamily="34" charset="0"/>
            </a:endParaRPr>
          </a:p>
        </p:txBody>
      </p:sp>
      <p:sp>
        <p:nvSpPr>
          <p:cNvPr id="75" name="Line 113">
            <a:extLst>
              <a:ext uri="{FF2B5EF4-FFF2-40B4-BE49-F238E27FC236}">
                <a16:creationId xmlns:a16="http://schemas.microsoft.com/office/drawing/2014/main" id="{684CECC1-A2F6-4CB3-9097-E5E4784D08BE}"/>
              </a:ext>
            </a:extLst>
          </p:cNvPr>
          <p:cNvSpPr>
            <a:spLocks noChangeShapeType="1"/>
          </p:cNvSpPr>
          <p:nvPr/>
        </p:nvSpPr>
        <p:spPr bwMode="auto">
          <a:xfrm flipV="1">
            <a:off x="6542377" y="3499184"/>
            <a:ext cx="337407" cy="14663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4F11357D-CFF8-432A-B2E7-88361BCDCCAF}"/>
              </a:ext>
            </a:extLst>
          </p:cNvPr>
          <p:cNvSpPr txBox="1"/>
          <p:nvPr/>
        </p:nvSpPr>
        <p:spPr>
          <a:xfrm>
            <a:off x="3030874" y="4841252"/>
            <a:ext cx="1151507" cy="461665"/>
          </a:xfrm>
          <a:prstGeom prst="rect">
            <a:avLst/>
          </a:prstGeom>
          <a:noFill/>
        </p:spPr>
        <p:txBody>
          <a:bodyPr wrap="square" rtlCol="0">
            <a:spAutoFit/>
          </a:bodyPr>
          <a:lstStyle/>
          <a:p>
            <a:r>
              <a:rPr lang="en-US" sz="1200">
                <a:solidFill>
                  <a:srgbClr val="1D1934"/>
                </a:solidFill>
                <a:latin typeface="Arial" panose="020B0604020202020204" pitchFamily="34" charset="0"/>
                <a:cs typeface="Arial" panose="020B0604020202020204" pitchFamily="34" charset="0"/>
              </a:rPr>
              <a:t> Public lack</a:t>
            </a:r>
          </a:p>
          <a:p>
            <a:r>
              <a:rPr lang="en-US" sz="1200">
                <a:solidFill>
                  <a:srgbClr val="1D1934"/>
                </a:solidFill>
                <a:latin typeface="Arial" panose="020B0604020202020204" pitchFamily="34" charset="0"/>
                <a:cs typeface="Arial" panose="020B0604020202020204" pitchFamily="34" charset="0"/>
              </a:rPr>
              <a:t>confidence</a:t>
            </a:r>
          </a:p>
        </p:txBody>
      </p:sp>
      <p:sp>
        <p:nvSpPr>
          <p:cNvPr id="77" name="TextBox 76">
            <a:extLst>
              <a:ext uri="{FF2B5EF4-FFF2-40B4-BE49-F238E27FC236}">
                <a16:creationId xmlns:a16="http://schemas.microsoft.com/office/drawing/2014/main" id="{353598C1-3F4C-40C0-BBB3-816DE7144EE4}"/>
              </a:ext>
            </a:extLst>
          </p:cNvPr>
          <p:cNvSpPr txBox="1"/>
          <p:nvPr/>
        </p:nvSpPr>
        <p:spPr>
          <a:xfrm>
            <a:off x="8346876" y="4085573"/>
            <a:ext cx="1386697" cy="830997"/>
          </a:xfrm>
          <a:prstGeom prst="rect">
            <a:avLst/>
          </a:prstGeom>
          <a:noFill/>
        </p:spPr>
        <p:txBody>
          <a:bodyPr wrap="square" rtlCol="0">
            <a:spAutoFit/>
          </a:bodyPr>
          <a:lstStyle/>
          <a:p>
            <a:r>
              <a:rPr lang="en-US" sz="1200" dirty="0">
                <a:solidFill>
                  <a:srgbClr val="1D1934"/>
                </a:solidFill>
                <a:latin typeface="Arial" panose="020B0604020202020204" pitchFamily="34" charset="0"/>
                <a:cs typeface="Arial" panose="020B0604020202020204" pitchFamily="34" charset="0"/>
              </a:rPr>
              <a:t>Systems not integrated</a:t>
            </a:r>
          </a:p>
          <a:p>
            <a:r>
              <a:rPr lang="en-US" sz="1200" dirty="0">
                <a:solidFill>
                  <a:srgbClr val="1D1934"/>
                </a:solidFill>
                <a:latin typeface="Arial" panose="020B0604020202020204" pitchFamily="34" charset="0"/>
                <a:cs typeface="Arial" panose="020B0604020202020204" pitchFamily="34" charset="0"/>
              </a:rPr>
              <a:t>between</a:t>
            </a:r>
          </a:p>
          <a:p>
            <a:r>
              <a:rPr lang="en-US" sz="1200" dirty="0">
                <a:solidFill>
                  <a:srgbClr val="1D1934"/>
                </a:solidFill>
                <a:latin typeface="Arial" panose="020B0604020202020204" pitchFamily="34" charset="0"/>
                <a:cs typeface="Arial" panose="020B0604020202020204" pitchFamily="34" charset="0"/>
              </a:rPr>
              <a:t>agencies</a:t>
            </a:r>
            <a:endParaRPr lang="en-GB" sz="1200" dirty="0">
              <a:solidFill>
                <a:srgbClr val="1D1934"/>
              </a:solidFill>
              <a:latin typeface="Arial" panose="020B0604020202020204" pitchFamily="34" charset="0"/>
              <a:cs typeface="Arial" panose="020B0604020202020204" pitchFamily="34" charset="0"/>
            </a:endParaRPr>
          </a:p>
        </p:txBody>
      </p:sp>
      <p:sp>
        <p:nvSpPr>
          <p:cNvPr id="78" name="Line 117">
            <a:extLst>
              <a:ext uri="{FF2B5EF4-FFF2-40B4-BE49-F238E27FC236}">
                <a16:creationId xmlns:a16="http://schemas.microsoft.com/office/drawing/2014/main" id="{3830A1F5-5343-44AB-B52A-6E00E9080EE1}"/>
              </a:ext>
            </a:extLst>
          </p:cNvPr>
          <p:cNvSpPr>
            <a:spLocks noChangeShapeType="1"/>
          </p:cNvSpPr>
          <p:nvPr/>
        </p:nvSpPr>
        <p:spPr bwMode="auto">
          <a:xfrm flipH="1" flipV="1">
            <a:off x="8083833" y="4778035"/>
            <a:ext cx="136357" cy="2406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9B357F49-0FD9-486B-A755-6010CDFDC4F1}"/>
              </a:ext>
            </a:extLst>
          </p:cNvPr>
          <p:cNvSpPr txBox="1"/>
          <p:nvPr/>
        </p:nvSpPr>
        <p:spPr>
          <a:xfrm>
            <a:off x="8159101" y="4922605"/>
            <a:ext cx="1386697" cy="646331"/>
          </a:xfrm>
          <a:prstGeom prst="rect">
            <a:avLst/>
          </a:prstGeom>
          <a:noFill/>
        </p:spPr>
        <p:txBody>
          <a:bodyPr wrap="square" rtlCol="0">
            <a:spAutoFit/>
          </a:bodyPr>
          <a:lstStyle/>
          <a:p>
            <a:r>
              <a:rPr lang="en-US" sz="1200" dirty="0">
                <a:solidFill>
                  <a:srgbClr val="1D1934"/>
                </a:solidFill>
                <a:latin typeface="Arial" panose="020B0604020202020204" pitchFamily="34" charset="0"/>
                <a:cs typeface="Arial" panose="020B0604020202020204" pitchFamily="34" charset="0"/>
              </a:rPr>
              <a:t>Data not used</a:t>
            </a:r>
          </a:p>
          <a:p>
            <a:r>
              <a:rPr lang="en-US" sz="1200" dirty="0">
                <a:solidFill>
                  <a:srgbClr val="1D1934"/>
                </a:solidFill>
                <a:latin typeface="Arial" panose="020B0604020202020204" pitchFamily="34" charset="0"/>
                <a:cs typeface="Arial" panose="020B0604020202020204" pitchFamily="34" charset="0"/>
              </a:rPr>
              <a:t>for case management</a:t>
            </a:r>
            <a:endParaRPr lang="en-GB" sz="1200" dirty="0">
              <a:solidFill>
                <a:srgbClr val="1D1934"/>
              </a:solidFill>
              <a:latin typeface="Arial" panose="020B0604020202020204" pitchFamily="34" charset="0"/>
              <a:cs typeface="Arial" panose="020B0604020202020204" pitchFamily="34" charset="0"/>
            </a:endParaRPr>
          </a:p>
        </p:txBody>
      </p:sp>
      <p:sp>
        <p:nvSpPr>
          <p:cNvPr id="80" name="Rectangle 84">
            <a:extLst>
              <a:ext uri="{FF2B5EF4-FFF2-40B4-BE49-F238E27FC236}">
                <a16:creationId xmlns:a16="http://schemas.microsoft.com/office/drawing/2014/main" id="{CEF1D056-4791-46A0-87D7-7DE49DC12ED0}"/>
              </a:ext>
            </a:extLst>
          </p:cNvPr>
          <p:cNvSpPr>
            <a:spLocks noChangeArrowheads="1"/>
          </p:cNvSpPr>
          <p:nvPr/>
        </p:nvSpPr>
        <p:spPr bwMode="auto">
          <a:xfrm>
            <a:off x="4405229" y="4542823"/>
            <a:ext cx="11509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r>
              <a:rPr lang="en-US" altLang="en-US" sz="1200" dirty="0">
                <a:solidFill>
                  <a:srgbClr val="1D1934"/>
                </a:solidFill>
                <a:cs typeface="Arial" panose="020B0604020202020204" pitchFamily="34" charset="0"/>
              </a:rPr>
              <a:t>Target</a:t>
            </a:r>
          </a:p>
          <a:p>
            <a:pPr algn="r" eaLnBrk="1" hangingPunct="1"/>
            <a:r>
              <a:rPr lang="en-US" altLang="en-US" sz="1200" dirty="0">
                <a:solidFill>
                  <a:srgbClr val="1D1934"/>
                </a:solidFill>
                <a:cs typeface="Arial" panose="020B0604020202020204" pitchFamily="34" charset="0"/>
              </a:rPr>
              <a:t>Timescales not</a:t>
            </a:r>
          </a:p>
          <a:p>
            <a:pPr algn="r" eaLnBrk="1" hangingPunct="1"/>
            <a:r>
              <a:rPr lang="en-US" altLang="en-US" sz="1200" dirty="0">
                <a:solidFill>
                  <a:srgbClr val="1D1934"/>
                </a:solidFill>
                <a:cs typeface="Arial" panose="020B0604020202020204" pitchFamily="34" charset="0"/>
              </a:rPr>
              <a:t>achieved</a:t>
            </a:r>
          </a:p>
        </p:txBody>
      </p:sp>
      <p:sp>
        <p:nvSpPr>
          <p:cNvPr id="81" name="Line 113">
            <a:extLst>
              <a:ext uri="{FF2B5EF4-FFF2-40B4-BE49-F238E27FC236}">
                <a16:creationId xmlns:a16="http://schemas.microsoft.com/office/drawing/2014/main" id="{FEE41335-9FBB-4ED4-8D83-5E241F036B70}"/>
              </a:ext>
            </a:extLst>
          </p:cNvPr>
          <p:cNvSpPr>
            <a:spLocks noChangeShapeType="1"/>
          </p:cNvSpPr>
          <p:nvPr/>
        </p:nvSpPr>
        <p:spPr bwMode="auto">
          <a:xfrm flipV="1">
            <a:off x="5642919" y="4584841"/>
            <a:ext cx="360294" cy="798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cxnSp>
        <p:nvCxnSpPr>
          <p:cNvPr id="82" name="Straight Connector 81">
            <a:extLst>
              <a:ext uri="{FF2B5EF4-FFF2-40B4-BE49-F238E27FC236}">
                <a16:creationId xmlns:a16="http://schemas.microsoft.com/office/drawing/2014/main" id="{2624BD29-78BA-4261-ACDC-4C235626CD13}"/>
              </a:ext>
            </a:extLst>
          </p:cNvPr>
          <p:cNvCxnSpPr>
            <a:cxnSpLocks/>
            <a:stCxn id="45" idx="0"/>
          </p:cNvCxnSpPr>
          <p:nvPr/>
        </p:nvCxnSpPr>
        <p:spPr>
          <a:xfrm flipV="1">
            <a:off x="7695360" y="3427780"/>
            <a:ext cx="1026800" cy="2125990"/>
          </a:xfrm>
          <a:prstGeom prst="line">
            <a:avLst/>
          </a:prstGeom>
          <a:ln w="28575"/>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DAB1B489-4988-46C7-8DA1-C34E23A62892}"/>
              </a:ext>
            </a:extLst>
          </p:cNvPr>
          <p:cNvCxnSpPr>
            <a:cxnSpLocks/>
          </p:cNvCxnSpPr>
          <p:nvPr/>
        </p:nvCxnSpPr>
        <p:spPr>
          <a:xfrm flipV="1">
            <a:off x="5265210" y="3429243"/>
            <a:ext cx="1684792" cy="2054600"/>
          </a:xfrm>
          <a:prstGeom prst="line">
            <a:avLst/>
          </a:prstGeom>
          <a:ln w="28575"/>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B9D9D787-9B2E-444C-819E-665CFB2C6FA3}"/>
              </a:ext>
            </a:extLst>
          </p:cNvPr>
          <p:cNvCxnSpPr>
            <a:cxnSpLocks/>
          </p:cNvCxnSpPr>
          <p:nvPr/>
        </p:nvCxnSpPr>
        <p:spPr>
          <a:xfrm flipV="1">
            <a:off x="2674583" y="3394086"/>
            <a:ext cx="1379553" cy="2037045"/>
          </a:xfrm>
          <a:prstGeom prst="line">
            <a:avLst/>
          </a:prstGeom>
          <a:ln w="28575"/>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DAAACE93-ED04-4784-9B6F-DD5B4DD6BBD1}"/>
              </a:ext>
            </a:extLst>
          </p:cNvPr>
          <p:cNvCxnSpPr>
            <a:cxnSpLocks/>
          </p:cNvCxnSpPr>
          <p:nvPr/>
        </p:nvCxnSpPr>
        <p:spPr>
          <a:xfrm>
            <a:off x="1908086" y="1605547"/>
            <a:ext cx="1589940" cy="1750331"/>
          </a:xfrm>
          <a:prstGeom prst="line">
            <a:avLst/>
          </a:prstGeom>
          <a:ln w="28575"/>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2BE889A0-10E1-479A-8444-86023959AE43}"/>
              </a:ext>
            </a:extLst>
          </p:cNvPr>
          <p:cNvCxnSpPr>
            <a:cxnSpLocks/>
          </p:cNvCxnSpPr>
          <p:nvPr/>
        </p:nvCxnSpPr>
        <p:spPr>
          <a:xfrm flipH="1" flipV="1">
            <a:off x="5852654" y="1670841"/>
            <a:ext cx="1920286" cy="1646075"/>
          </a:xfrm>
          <a:prstGeom prst="line">
            <a:avLst/>
          </a:prstGeom>
          <a:ln w="28575"/>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9D98632C-4BFD-44C8-8146-0EF73544DD87}"/>
              </a:ext>
            </a:extLst>
          </p:cNvPr>
          <p:cNvCxnSpPr/>
          <p:nvPr/>
        </p:nvCxnSpPr>
        <p:spPr>
          <a:xfrm>
            <a:off x="9295869" y="1178626"/>
            <a:ext cx="63486" cy="5236748"/>
          </a:xfrm>
          <a:prstGeom prst="line">
            <a:avLst/>
          </a:prstGeom>
          <a:ln w="19050">
            <a:solidFill>
              <a:srgbClr val="74E0C1"/>
            </a:solidFill>
            <a:prstDash val="dash"/>
          </a:ln>
        </p:spPr>
        <p:style>
          <a:lnRef idx="1">
            <a:schemeClr val="accent1"/>
          </a:lnRef>
          <a:fillRef idx="0">
            <a:schemeClr val="accent1"/>
          </a:fillRef>
          <a:effectRef idx="0">
            <a:schemeClr val="accent1"/>
          </a:effectRef>
          <a:fontRef idx="minor">
            <a:schemeClr val="tx1"/>
          </a:fontRef>
        </p:style>
      </p:cxnSp>
      <p:sp>
        <p:nvSpPr>
          <p:cNvPr id="88" name="Rectangle 3">
            <a:extLst>
              <a:ext uri="{FF2B5EF4-FFF2-40B4-BE49-F238E27FC236}">
                <a16:creationId xmlns:a16="http://schemas.microsoft.com/office/drawing/2014/main" id="{BB026F2E-0D63-4AF0-AEBA-9507A1711686}"/>
              </a:ext>
            </a:extLst>
          </p:cNvPr>
          <p:cNvSpPr>
            <a:spLocks noChangeArrowheads="1"/>
          </p:cNvSpPr>
          <p:nvPr/>
        </p:nvSpPr>
        <p:spPr bwMode="auto">
          <a:xfrm rot="16200000">
            <a:off x="8777734" y="1719570"/>
            <a:ext cx="1635467"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r>
              <a:rPr lang="en-GB" altLang="en-US" i="1">
                <a:solidFill>
                  <a:srgbClr val="1D1934"/>
                </a:solidFill>
                <a:latin typeface="Arial" panose="020B0604020202020204" pitchFamily="34" charset="0"/>
                <a:cs typeface="Arial" panose="020B0604020202020204" pitchFamily="34" charset="0"/>
              </a:rPr>
              <a:t>Effect</a:t>
            </a:r>
          </a:p>
        </p:txBody>
      </p:sp>
      <p:cxnSp>
        <p:nvCxnSpPr>
          <p:cNvPr id="89" name="Straight Connector 88">
            <a:extLst>
              <a:ext uri="{FF2B5EF4-FFF2-40B4-BE49-F238E27FC236}">
                <a16:creationId xmlns:a16="http://schemas.microsoft.com/office/drawing/2014/main" id="{65FFF8FA-FA21-47BD-9149-27394343E116}"/>
              </a:ext>
            </a:extLst>
          </p:cNvPr>
          <p:cNvCxnSpPr>
            <a:cxnSpLocks/>
          </p:cNvCxnSpPr>
          <p:nvPr/>
        </p:nvCxnSpPr>
        <p:spPr>
          <a:xfrm>
            <a:off x="1573226" y="6527606"/>
            <a:ext cx="7014376" cy="41127"/>
          </a:xfrm>
          <a:prstGeom prst="line">
            <a:avLst/>
          </a:prstGeom>
          <a:ln w="19050">
            <a:solidFill>
              <a:srgbClr val="74E0C1"/>
            </a:solidFill>
            <a:prstDash val="dash"/>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7515D8CC-C585-4807-9B7E-E256AF190F43}"/>
              </a:ext>
            </a:extLst>
          </p:cNvPr>
          <p:cNvSpPr txBox="1"/>
          <p:nvPr/>
        </p:nvSpPr>
        <p:spPr>
          <a:xfrm>
            <a:off x="4121306" y="6191241"/>
            <a:ext cx="953333" cy="369332"/>
          </a:xfrm>
          <a:prstGeom prst="rect">
            <a:avLst/>
          </a:prstGeom>
          <a:noFill/>
        </p:spPr>
        <p:txBody>
          <a:bodyPr wrap="square">
            <a:spAutoFit/>
          </a:bodyPr>
          <a:lstStyle/>
          <a:p>
            <a:pPr eaLnBrk="0" hangingPunct="0"/>
            <a:r>
              <a:rPr lang="en-GB" altLang="en-US" sz="1800" i="1" dirty="0">
                <a:solidFill>
                  <a:srgbClr val="1D1934"/>
                </a:solidFill>
                <a:latin typeface="Arial" panose="020B0604020202020204" pitchFamily="34" charset="0"/>
                <a:cs typeface="Arial" panose="020B0604020202020204" pitchFamily="34" charset="0"/>
              </a:rPr>
              <a:t>Cause</a:t>
            </a:r>
          </a:p>
        </p:txBody>
      </p:sp>
      <p:sp>
        <p:nvSpPr>
          <p:cNvPr id="91" name="TextBox 90">
            <a:extLst>
              <a:ext uri="{FF2B5EF4-FFF2-40B4-BE49-F238E27FC236}">
                <a16:creationId xmlns:a16="http://schemas.microsoft.com/office/drawing/2014/main" id="{35FCA958-4E17-45A2-923F-B036D8184279}"/>
              </a:ext>
            </a:extLst>
          </p:cNvPr>
          <p:cNvSpPr txBox="1"/>
          <p:nvPr/>
        </p:nvSpPr>
        <p:spPr>
          <a:xfrm>
            <a:off x="2017334" y="3570272"/>
            <a:ext cx="1456570" cy="461665"/>
          </a:xfrm>
          <a:prstGeom prst="rect">
            <a:avLst/>
          </a:prstGeom>
          <a:noFill/>
        </p:spPr>
        <p:txBody>
          <a:bodyPr wrap="square" rtlCol="0">
            <a:spAutoFit/>
          </a:bodyPr>
          <a:lstStyle/>
          <a:p>
            <a:pPr algn="r"/>
            <a:r>
              <a:rPr lang="en-US" sz="1200" dirty="0">
                <a:solidFill>
                  <a:srgbClr val="1D1934"/>
                </a:solidFill>
                <a:latin typeface="Arial" panose="020B0604020202020204" pitchFamily="34" charset="0"/>
                <a:cs typeface="Arial" panose="020B0604020202020204" pitchFamily="34" charset="0"/>
              </a:rPr>
              <a:t>Unclear roles and responsibilities</a:t>
            </a:r>
            <a:endParaRPr lang="en-GB" sz="1200" dirty="0">
              <a:solidFill>
                <a:srgbClr val="1D1934"/>
              </a:solidFill>
              <a:latin typeface="Arial" panose="020B0604020202020204" pitchFamily="34" charset="0"/>
              <a:cs typeface="Arial" panose="020B0604020202020204" pitchFamily="34" charset="0"/>
            </a:endParaRPr>
          </a:p>
        </p:txBody>
      </p:sp>
      <p:sp>
        <p:nvSpPr>
          <p:cNvPr id="92" name="Line 108">
            <a:extLst>
              <a:ext uri="{FF2B5EF4-FFF2-40B4-BE49-F238E27FC236}">
                <a16:creationId xmlns:a16="http://schemas.microsoft.com/office/drawing/2014/main" id="{7E5B0383-BE1E-467B-81D2-21C4F093043C}"/>
              </a:ext>
            </a:extLst>
          </p:cNvPr>
          <p:cNvSpPr>
            <a:spLocks noChangeShapeType="1"/>
          </p:cNvSpPr>
          <p:nvPr/>
        </p:nvSpPr>
        <p:spPr bwMode="auto">
          <a:xfrm>
            <a:off x="3236593" y="4551738"/>
            <a:ext cx="272524" cy="22316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200">
              <a:solidFill>
                <a:srgbClr val="1D1934"/>
              </a:solidFill>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1333A9ED-9313-4821-AD6F-4962098DF737}"/>
              </a:ext>
            </a:extLst>
          </p:cNvPr>
          <p:cNvSpPr txBox="1"/>
          <p:nvPr/>
        </p:nvSpPr>
        <p:spPr>
          <a:xfrm>
            <a:off x="1948046" y="4378021"/>
            <a:ext cx="1270144" cy="461665"/>
          </a:xfrm>
          <a:prstGeom prst="rect">
            <a:avLst/>
          </a:prstGeom>
          <a:noFill/>
        </p:spPr>
        <p:txBody>
          <a:bodyPr wrap="square" rtlCol="0">
            <a:spAutoFit/>
          </a:bodyPr>
          <a:lstStyle/>
          <a:p>
            <a:r>
              <a:rPr lang="en-US" sz="1200" err="1">
                <a:solidFill>
                  <a:srgbClr val="1D1934"/>
                </a:solidFill>
                <a:latin typeface="Arial" panose="020B0604020202020204" pitchFamily="34" charset="0"/>
                <a:cs typeface="Arial" panose="020B0604020202020204" pitchFamily="34" charset="0"/>
              </a:rPr>
              <a:t>Defence</a:t>
            </a:r>
            <a:r>
              <a:rPr lang="en-US" sz="1200">
                <a:solidFill>
                  <a:srgbClr val="1D1934"/>
                </a:solidFill>
                <a:latin typeface="Arial" panose="020B0604020202020204" pitchFamily="34" charset="0"/>
                <a:cs typeface="Arial" panose="020B0604020202020204" pitchFamily="34" charset="0"/>
              </a:rPr>
              <a:t> lack</a:t>
            </a:r>
          </a:p>
          <a:p>
            <a:r>
              <a:rPr lang="en-US" sz="1200">
                <a:solidFill>
                  <a:srgbClr val="1D1934"/>
                </a:solidFill>
                <a:latin typeface="Arial" panose="020B0604020202020204" pitchFamily="34" charset="0"/>
                <a:cs typeface="Arial" panose="020B0604020202020204" pitchFamily="34" charset="0"/>
              </a:rPr>
              <a:t>engagement</a:t>
            </a:r>
            <a:endParaRPr lang="en-GB" sz="1200">
              <a:solidFill>
                <a:srgbClr val="1D1934"/>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a16="http://schemas.microsoft.com/office/drawing/2014/main" id="{241338FE-86AC-4362-8795-5D916D04A760}"/>
              </a:ext>
            </a:extLst>
          </p:cNvPr>
          <p:cNvSpPr txBox="1"/>
          <p:nvPr/>
        </p:nvSpPr>
        <p:spPr>
          <a:xfrm>
            <a:off x="7197805" y="2169460"/>
            <a:ext cx="1598925" cy="461665"/>
          </a:xfrm>
          <a:prstGeom prst="rect">
            <a:avLst/>
          </a:prstGeom>
          <a:noFill/>
        </p:spPr>
        <p:txBody>
          <a:bodyPr wrap="square" rtlCol="0">
            <a:spAutoFit/>
          </a:bodyPr>
          <a:lstStyle/>
          <a:p>
            <a:r>
              <a:rPr lang="en-US" sz="1200" dirty="0">
                <a:solidFill>
                  <a:srgbClr val="1D1934"/>
                </a:solidFill>
                <a:latin typeface="Arial" panose="020B0604020202020204" pitchFamily="34" charset="0"/>
                <a:cs typeface="Arial" panose="020B0604020202020204" pitchFamily="34" charset="0"/>
              </a:rPr>
              <a:t>Too long between</a:t>
            </a:r>
          </a:p>
          <a:p>
            <a:r>
              <a:rPr lang="en-US" sz="1200" dirty="0">
                <a:solidFill>
                  <a:srgbClr val="1D1934"/>
                </a:solidFill>
                <a:latin typeface="Arial" panose="020B0604020202020204" pitchFamily="34" charset="0"/>
                <a:cs typeface="Arial" panose="020B0604020202020204" pitchFamily="34" charset="0"/>
              </a:rPr>
              <a:t>Pre-hearing and trial</a:t>
            </a:r>
            <a:endParaRPr lang="en-GB" sz="1200" dirty="0">
              <a:solidFill>
                <a:srgbClr val="1D1934"/>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9CC64AA4-CC21-4B38-857C-53B0E7A18AFD}"/>
              </a:ext>
            </a:extLst>
          </p:cNvPr>
          <p:cNvSpPr txBox="1"/>
          <p:nvPr/>
        </p:nvSpPr>
        <p:spPr>
          <a:xfrm>
            <a:off x="6763719" y="4104939"/>
            <a:ext cx="1249910" cy="646331"/>
          </a:xfrm>
          <a:prstGeom prst="rect">
            <a:avLst/>
          </a:prstGeom>
          <a:noFill/>
        </p:spPr>
        <p:txBody>
          <a:bodyPr wrap="square" rtlCol="0">
            <a:spAutoFit/>
          </a:bodyPr>
          <a:lstStyle/>
          <a:p>
            <a:r>
              <a:rPr lang="en-US" sz="1200" dirty="0">
                <a:solidFill>
                  <a:srgbClr val="1D1934"/>
                </a:solidFill>
                <a:latin typeface="Arial" panose="020B0604020202020204" pitchFamily="34" charset="0"/>
                <a:cs typeface="Arial" panose="020B0604020202020204" pitchFamily="34" charset="0"/>
              </a:rPr>
              <a:t>Statement</a:t>
            </a:r>
          </a:p>
          <a:p>
            <a:r>
              <a:rPr lang="en-US" sz="1200" dirty="0">
                <a:solidFill>
                  <a:srgbClr val="1D1934"/>
                </a:solidFill>
                <a:latin typeface="Arial" panose="020B0604020202020204" pitchFamily="34" charset="0"/>
                <a:cs typeface="Arial" panose="020B0604020202020204" pitchFamily="34" charset="0"/>
              </a:rPr>
              <a:t>procedures not</a:t>
            </a:r>
          </a:p>
          <a:p>
            <a:r>
              <a:rPr lang="en-US" sz="1200" dirty="0">
                <a:solidFill>
                  <a:srgbClr val="1D1934"/>
                </a:solidFill>
                <a:latin typeface="Arial" panose="020B0604020202020204" pitchFamily="34" charset="0"/>
                <a:cs typeface="Arial" panose="020B0604020202020204" pitchFamily="34" charset="0"/>
              </a:rPr>
              <a:t>followed</a:t>
            </a:r>
            <a:endParaRPr lang="en-GB" sz="1200" dirty="0">
              <a:solidFill>
                <a:srgbClr val="1D1934"/>
              </a:solidFill>
              <a:latin typeface="Arial" panose="020B0604020202020204" pitchFamily="34" charset="0"/>
              <a:cs typeface="Arial" panose="020B0604020202020204" pitchFamily="34" charset="0"/>
            </a:endParaRPr>
          </a:p>
        </p:txBody>
      </p:sp>
      <p:sp>
        <p:nvSpPr>
          <p:cNvPr id="96" name="TextBox 95">
            <a:extLst>
              <a:ext uri="{FF2B5EF4-FFF2-40B4-BE49-F238E27FC236}">
                <a16:creationId xmlns:a16="http://schemas.microsoft.com/office/drawing/2014/main" id="{88B49958-4BE7-462F-8433-415DEAB437D0}"/>
              </a:ext>
            </a:extLst>
          </p:cNvPr>
          <p:cNvSpPr txBox="1"/>
          <p:nvPr/>
        </p:nvSpPr>
        <p:spPr>
          <a:xfrm>
            <a:off x="9450823" y="2940065"/>
            <a:ext cx="1651734" cy="1015663"/>
          </a:xfrm>
          <a:prstGeom prst="rect">
            <a:avLst/>
          </a:prstGeom>
          <a:noFill/>
        </p:spPr>
        <p:txBody>
          <a:bodyPr wrap="square" rtlCol="0">
            <a:spAutoFit/>
          </a:bodyPr>
          <a:lstStyle/>
          <a:p>
            <a:r>
              <a:rPr lang="en-US" sz="2000" b="1">
                <a:solidFill>
                  <a:srgbClr val="FFB000"/>
                </a:solidFill>
                <a:latin typeface="Arial" panose="020B0604020202020204" pitchFamily="34" charset="0"/>
                <a:cs typeface="Arial" panose="020B0604020202020204" pitchFamily="34" charset="0"/>
              </a:rPr>
              <a:t>Delays in </a:t>
            </a:r>
          </a:p>
          <a:p>
            <a:r>
              <a:rPr lang="en-US" sz="2000" b="1">
                <a:solidFill>
                  <a:srgbClr val="FFB000"/>
                </a:solidFill>
                <a:latin typeface="Arial" panose="020B0604020202020204" pitchFamily="34" charset="0"/>
                <a:cs typeface="Arial" panose="020B0604020202020204" pitchFamily="34" charset="0"/>
              </a:rPr>
              <a:t>Completing</a:t>
            </a:r>
          </a:p>
          <a:p>
            <a:r>
              <a:rPr lang="en-US" sz="2000" b="1">
                <a:solidFill>
                  <a:srgbClr val="FFB000"/>
                </a:solidFill>
                <a:latin typeface="Arial" panose="020B0604020202020204" pitchFamily="34" charset="0"/>
                <a:cs typeface="Arial" panose="020B0604020202020204" pitchFamily="34" charset="0"/>
              </a:rPr>
              <a:t>cases</a:t>
            </a:r>
            <a:endParaRPr lang="en-GB" sz="2000" b="1">
              <a:solidFill>
                <a:srgbClr val="FFB000"/>
              </a:solidFill>
              <a:latin typeface="Arial" panose="020B0604020202020204" pitchFamily="34" charset="0"/>
              <a:cs typeface="Arial" panose="020B0604020202020204" pitchFamily="34" charset="0"/>
            </a:endParaRPr>
          </a:p>
        </p:txBody>
      </p:sp>
      <p:sp>
        <p:nvSpPr>
          <p:cNvPr id="98" name="Cloud tech for SMEs">
            <a:extLst>
              <a:ext uri="{FF2B5EF4-FFF2-40B4-BE49-F238E27FC236}">
                <a16:creationId xmlns:a16="http://schemas.microsoft.com/office/drawing/2014/main" id="{AF51B47C-D822-4CFB-9ABA-405BDB6BBC76}"/>
              </a:ext>
            </a:extLst>
          </p:cNvPr>
          <p:cNvSpPr txBox="1"/>
          <p:nvPr/>
        </p:nvSpPr>
        <p:spPr>
          <a:xfrm>
            <a:off x="3074902" y="445070"/>
            <a:ext cx="1988459" cy="5030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2800" b="1">
                <a:solidFill>
                  <a:srgbClr val="FFB000"/>
                </a:solidFill>
                <a:latin typeface="Arial" panose="020B0604020202020204" pitchFamily="34" charset="0"/>
                <a:ea typeface="+mj-ea"/>
                <a:cs typeface="Arial" panose="020B0604020202020204" pitchFamily="34" charset="0"/>
              </a:rPr>
              <a:t>Example 1:</a:t>
            </a:r>
            <a:endParaRPr sz="2800" b="1">
              <a:solidFill>
                <a:srgbClr val="FFB000"/>
              </a:solidFill>
              <a:latin typeface="Arial" panose="020B0604020202020204" pitchFamily="34" charset="0"/>
              <a:ea typeface="+mj-ea"/>
              <a:cs typeface="Arial" panose="020B0604020202020204" pitchFamily="34" charset="0"/>
            </a:endParaRPr>
          </a:p>
        </p:txBody>
      </p:sp>
      <p:sp>
        <p:nvSpPr>
          <p:cNvPr id="100" name="TextBox 99">
            <a:extLst>
              <a:ext uri="{FF2B5EF4-FFF2-40B4-BE49-F238E27FC236}">
                <a16:creationId xmlns:a16="http://schemas.microsoft.com/office/drawing/2014/main" id="{47D688FE-B1BB-4A1D-9F12-41CE3F00E96A}"/>
              </a:ext>
            </a:extLst>
          </p:cNvPr>
          <p:cNvSpPr txBox="1"/>
          <p:nvPr/>
        </p:nvSpPr>
        <p:spPr>
          <a:xfrm>
            <a:off x="9661551" y="6369189"/>
            <a:ext cx="2484253" cy="246221"/>
          </a:xfrm>
          <a:prstGeom prst="rect">
            <a:avLst/>
          </a:prstGeom>
          <a:noFill/>
        </p:spPr>
        <p:txBody>
          <a:bodyPr wrap="square" rtlCol="0">
            <a:spAutoFit/>
          </a:bodyPr>
          <a:lstStyle/>
          <a:p>
            <a:r>
              <a:rPr lang="en-US" sz="1000" i="1" dirty="0">
                <a:solidFill>
                  <a:srgbClr val="1D1934"/>
                </a:solidFill>
                <a:latin typeface="Arial" panose="020B0604020202020204" pitchFamily="34" charset="0"/>
                <a:cs typeface="Arial" panose="020B0604020202020204" pitchFamily="34" charset="0"/>
              </a:rPr>
              <a:t>Source: </a:t>
            </a:r>
            <a:r>
              <a:rPr lang="en-US" sz="1000" i="1" dirty="0" err="1">
                <a:solidFill>
                  <a:srgbClr val="1D1934"/>
                </a:solidFill>
                <a:latin typeface="Arial" panose="020B0604020202020204" pitchFamily="34" charset="0"/>
                <a:cs typeface="Arial" panose="020B0604020202020204" pitchFamily="34" charset="0"/>
              </a:rPr>
              <a:t>Dyason</a:t>
            </a:r>
            <a:r>
              <a:rPr lang="en-US" sz="1000" i="1" dirty="0">
                <a:solidFill>
                  <a:srgbClr val="1D1934"/>
                </a:solidFill>
                <a:latin typeface="Arial" panose="020B0604020202020204" pitchFamily="34" charset="0"/>
                <a:cs typeface="Arial" panose="020B0604020202020204" pitchFamily="34" charset="0"/>
              </a:rPr>
              <a:t> M., Kaye M.</a:t>
            </a:r>
            <a:endParaRPr lang="en-GB" sz="1000" i="1" dirty="0">
              <a:solidFill>
                <a:srgbClr val="1D19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084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05C9026-ECD3-41B9-A19E-FDC94F82FA1A}"/>
              </a:ext>
            </a:extLst>
          </p:cNvPr>
          <p:cNvSpPr txBox="1">
            <a:spLocks noChangeArrowheads="1"/>
          </p:cNvSpPr>
          <p:nvPr/>
        </p:nvSpPr>
        <p:spPr>
          <a:xfrm>
            <a:off x="4970493" y="523922"/>
            <a:ext cx="6701652" cy="520842"/>
          </a:xfrm>
          <a:prstGeom prst="rect">
            <a:avLst/>
          </a:prstGeom>
          <a:noFill/>
          <a:ln/>
        </p:spPr>
        <p:txBody>
          <a:bodyPr vert="horz" lIns="92075" tIns="46038" rIns="92075" bIns="46038"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1600" b="1" dirty="0">
                <a:solidFill>
                  <a:srgbClr val="1D1934"/>
                </a:solidFill>
                <a:latin typeface="Arial" panose="020B0604020202020204" pitchFamily="34" charset="0"/>
                <a:cs typeface="Arial" panose="020B0604020202020204" pitchFamily="34" charset="0"/>
              </a:rPr>
              <a:t>Computer hardware manufacturer: problem statement: </a:t>
            </a:r>
            <a:br>
              <a:rPr lang="en-GB" altLang="en-US" sz="1600" b="1" dirty="0">
                <a:solidFill>
                  <a:srgbClr val="1D1934"/>
                </a:solidFill>
                <a:latin typeface="Arial" panose="020B0604020202020204" pitchFamily="34" charset="0"/>
                <a:cs typeface="Arial" panose="020B0604020202020204" pitchFamily="34" charset="0"/>
              </a:rPr>
            </a:br>
            <a:r>
              <a:rPr lang="en-GB" altLang="en-US" sz="1600" b="1" dirty="0">
                <a:solidFill>
                  <a:srgbClr val="1D1934"/>
                </a:solidFill>
                <a:latin typeface="Arial" panose="020B0604020202020204" pitchFamily="34" charset="0"/>
                <a:cs typeface="Arial" panose="020B0604020202020204" pitchFamily="34" charset="0"/>
              </a:rPr>
              <a:t>“too many rejected products at the end of the line”</a:t>
            </a:r>
          </a:p>
        </p:txBody>
      </p:sp>
      <p:sp>
        <p:nvSpPr>
          <p:cNvPr id="3" name="Rectangle 3">
            <a:extLst>
              <a:ext uri="{FF2B5EF4-FFF2-40B4-BE49-F238E27FC236}">
                <a16:creationId xmlns:a16="http://schemas.microsoft.com/office/drawing/2014/main" id="{5F94DDFD-B40C-43EA-BC4D-FB52A23B697F}"/>
              </a:ext>
            </a:extLst>
          </p:cNvPr>
          <p:cNvSpPr>
            <a:spLocks noChangeArrowheads="1"/>
          </p:cNvSpPr>
          <p:nvPr/>
        </p:nvSpPr>
        <p:spPr bwMode="auto">
          <a:xfrm>
            <a:off x="9641353" y="3155923"/>
            <a:ext cx="1532471"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1600" dirty="0">
                <a:latin typeface="Arial" panose="020B0604020202020204" pitchFamily="34" charset="0"/>
                <a:cs typeface="Arial" panose="020B0604020202020204" pitchFamily="34" charset="0"/>
              </a:rPr>
              <a:t>Too many </a:t>
            </a:r>
          </a:p>
          <a:p>
            <a:pPr eaLnBrk="0" hangingPunct="0"/>
            <a:r>
              <a:rPr lang="en-GB" altLang="en-US" sz="1600" dirty="0">
                <a:latin typeface="Arial" panose="020B0604020202020204" pitchFamily="34" charset="0"/>
                <a:cs typeface="Arial" panose="020B0604020202020204" pitchFamily="34" charset="0"/>
              </a:rPr>
              <a:t>product rejects</a:t>
            </a:r>
          </a:p>
        </p:txBody>
      </p:sp>
      <p:sp>
        <p:nvSpPr>
          <p:cNvPr id="4" name="Rectangle 19">
            <a:extLst>
              <a:ext uri="{FF2B5EF4-FFF2-40B4-BE49-F238E27FC236}">
                <a16:creationId xmlns:a16="http://schemas.microsoft.com/office/drawing/2014/main" id="{17589AB5-2664-4CA0-8CAB-3AC4B4115216}"/>
              </a:ext>
            </a:extLst>
          </p:cNvPr>
          <p:cNvSpPr>
            <a:spLocks noChangeArrowheads="1"/>
          </p:cNvSpPr>
          <p:nvPr/>
        </p:nvSpPr>
        <p:spPr bwMode="auto">
          <a:xfrm>
            <a:off x="7983363" y="2483263"/>
            <a:ext cx="1532471" cy="49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1200">
                <a:solidFill>
                  <a:srgbClr val="1D1934"/>
                </a:solidFill>
                <a:latin typeface="Arial" panose="020B0604020202020204" pitchFamily="34" charset="0"/>
                <a:cs typeface="Arial" panose="020B0604020202020204" pitchFamily="34" charset="0"/>
              </a:rPr>
              <a:t>Inbound material</a:t>
            </a:r>
          </a:p>
          <a:p>
            <a:pPr eaLnBrk="0" hangingPunct="0"/>
            <a:r>
              <a:rPr lang="en-GB" altLang="en-US" sz="1200">
                <a:solidFill>
                  <a:srgbClr val="1D1934"/>
                </a:solidFill>
                <a:latin typeface="Arial" panose="020B0604020202020204" pitchFamily="34" charset="0"/>
                <a:cs typeface="Arial" panose="020B0604020202020204" pitchFamily="34" charset="0"/>
              </a:rPr>
              <a:t>quality poor (waste</a:t>
            </a:r>
            <a:r>
              <a:rPr lang="en-GB" altLang="en-US" sz="1400" i="1">
                <a:solidFill>
                  <a:srgbClr val="1D1934"/>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36B1490A-08D2-45F1-80A2-B52BEB45C27A}"/>
              </a:ext>
            </a:extLst>
          </p:cNvPr>
          <p:cNvSpPr>
            <a:spLocks noChangeArrowheads="1"/>
          </p:cNvSpPr>
          <p:nvPr/>
        </p:nvSpPr>
        <p:spPr bwMode="auto">
          <a:xfrm>
            <a:off x="6281173" y="1266179"/>
            <a:ext cx="1520825" cy="457549"/>
          </a:xfrm>
          <a:prstGeom prst="rect">
            <a:avLst/>
          </a:prstGeom>
          <a:solidFill>
            <a:srgbClr val="74E0C1"/>
          </a:solidFill>
          <a:ln w="12700">
            <a:noFill/>
            <a:miter lim="800000"/>
            <a:headEnd/>
            <a:tailEnd/>
          </a:ln>
          <a:effectLst/>
        </p:spPr>
        <p:txBody>
          <a:bodyPr wrap="none" lIns="92075" tIns="46038" rIns="92075" bIns="46038" anchor="ctr"/>
          <a:lstStyle/>
          <a:p>
            <a:pPr algn="ctr" eaLnBrk="0" hangingPunct="0"/>
            <a:r>
              <a:rPr lang="en-US" altLang="en-US" sz="1400" b="1" dirty="0">
                <a:latin typeface="Arial" panose="020B0604020202020204" pitchFamily="34" charset="0"/>
                <a:cs typeface="Arial" panose="020B0604020202020204" pitchFamily="34" charset="0"/>
              </a:rPr>
              <a:t>Financial</a:t>
            </a:r>
            <a:endParaRPr lang="en-GB" altLang="en-US" sz="14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855EC42-E53F-42F6-A3DC-C89C83BBDC58}"/>
              </a:ext>
            </a:extLst>
          </p:cNvPr>
          <p:cNvSpPr>
            <a:spLocks noChangeArrowheads="1"/>
          </p:cNvSpPr>
          <p:nvPr/>
        </p:nvSpPr>
        <p:spPr bwMode="auto">
          <a:xfrm>
            <a:off x="5736704" y="5482879"/>
            <a:ext cx="1719570" cy="523863"/>
          </a:xfrm>
          <a:prstGeom prst="rect">
            <a:avLst/>
          </a:prstGeom>
          <a:solidFill>
            <a:srgbClr val="74E0C1"/>
          </a:solidFill>
          <a:ln w="12700">
            <a:noFill/>
            <a:miter lim="800000"/>
            <a:headEnd/>
            <a:tailEnd/>
          </a:ln>
          <a:effectLst/>
        </p:spPr>
        <p:txBody>
          <a:bodyPr wrap="none" lIns="92075" tIns="46038" rIns="92075" bIns="46038" anchor="ctr"/>
          <a:lstStyle/>
          <a:p>
            <a:pPr algn="ctr" eaLnBrk="0" hangingPunct="0"/>
            <a:r>
              <a:rPr lang="en-GB" altLang="en-US" sz="1400" b="1">
                <a:latin typeface="Arial" panose="020B0604020202020204" pitchFamily="34" charset="0"/>
                <a:cs typeface="Arial" panose="020B0604020202020204" pitchFamily="34" charset="0"/>
              </a:rPr>
              <a:t>Process/</a:t>
            </a:r>
          </a:p>
          <a:p>
            <a:pPr algn="ctr" eaLnBrk="0" hangingPunct="0"/>
            <a:r>
              <a:rPr lang="en-GB" altLang="en-US" sz="1400" b="1">
                <a:latin typeface="Arial" panose="020B0604020202020204" pitchFamily="34" charset="0"/>
                <a:cs typeface="Arial" panose="020B0604020202020204" pitchFamily="34" charset="0"/>
              </a:rPr>
              <a:t>Methods</a:t>
            </a:r>
          </a:p>
        </p:txBody>
      </p:sp>
      <p:sp>
        <p:nvSpPr>
          <p:cNvPr id="7" name="Rectangle 6">
            <a:extLst>
              <a:ext uri="{FF2B5EF4-FFF2-40B4-BE49-F238E27FC236}">
                <a16:creationId xmlns:a16="http://schemas.microsoft.com/office/drawing/2014/main" id="{BB5288FD-5734-4425-903C-E6CCF4116DA1}"/>
              </a:ext>
            </a:extLst>
          </p:cNvPr>
          <p:cNvSpPr>
            <a:spLocks noChangeArrowheads="1"/>
          </p:cNvSpPr>
          <p:nvPr/>
        </p:nvSpPr>
        <p:spPr bwMode="auto">
          <a:xfrm>
            <a:off x="1329926" y="5450254"/>
            <a:ext cx="1392998" cy="511400"/>
          </a:xfrm>
          <a:prstGeom prst="rect">
            <a:avLst/>
          </a:prstGeom>
          <a:solidFill>
            <a:srgbClr val="74E0C1"/>
          </a:solidFill>
          <a:ln w="12700">
            <a:noFill/>
            <a:miter lim="800000"/>
            <a:headEnd/>
            <a:tailEnd/>
          </a:ln>
          <a:effectLst/>
        </p:spPr>
        <p:txBody>
          <a:bodyPr wrap="none" lIns="92075" tIns="46038" rIns="92075" bIns="46038" anchor="ctr"/>
          <a:lstStyle/>
          <a:p>
            <a:pPr algn="ctr" eaLnBrk="0" hangingPunct="0"/>
            <a:r>
              <a:rPr lang="en-GB" altLang="en-US" sz="1400" b="1">
                <a:latin typeface="Arial" panose="020B0604020202020204" pitchFamily="34" charset="0"/>
                <a:cs typeface="Arial" panose="020B0604020202020204" pitchFamily="34" charset="0"/>
              </a:rPr>
              <a:t>Human</a:t>
            </a:r>
          </a:p>
          <a:p>
            <a:pPr algn="ctr" eaLnBrk="0" hangingPunct="0"/>
            <a:r>
              <a:rPr lang="en-GB" altLang="en-US" sz="1400" b="1">
                <a:latin typeface="Arial" panose="020B0604020202020204" pitchFamily="34" charset="0"/>
                <a:cs typeface="Arial" panose="020B0604020202020204" pitchFamily="34" charset="0"/>
              </a:rPr>
              <a:t>Resources</a:t>
            </a:r>
          </a:p>
        </p:txBody>
      </p:sp>
      <p:sp>
        <p:nvSpPr>
          <p:cNvPr id="8" name="Rectangle 7">
            <a:extLst>
              <a:ext uri="{FF2B5EF4-FFF2-40B4-BE49-F238E27FC236}">
                <a16:creationId xmlns:a16="http://schemas.microsoft.com/office/drawing/2014/main" id="{C564C3B9-7C74-4593-A94A-41A3243448E3}"/>
              </a:ext>
            </a:extLst>
          </p:cNvPr>
          <p:cNvSpPr>
            <a:spLocks noChangeArrowheads="1"/>
          </p:cNvSpPr>
          <p:nvPr/>
        </p:nvSpPr>
        <p:spPr bwMode="auto">
          <a:xfrm>
            <a:off x="2128238" y="1252057"/>
            <a:ext cx="1573725" cy="471671"/>
          </a:xfrm>
          <a:prstGeom prst="rect">
            <a:avLst/>
          </a:prstGeom>
          <a:solidFill>
            <a:srgbClr val="74E0C1"/>
          </a:solidFill>
          <a:ln w="12700">
            <a:noFill/>
            <a:miter lim="800000"/>
            <a:headEnd/>
            <a:tailEnd/>
          </a:ln>
          <a:effectLst/>
        </p:spPr>
        <p:txBody>
          <a:bodyPr wrap="none" anchor="ctr"/>
          <a:lstStyle/>
          <a:p>
            <a:endParaRPr lang="en-GB" sz="1400" b="1">
              <a:latin typeface="Arial" panose="020B0604020202020204" pitchFamily="34" charset="0"/>
              <a:cs typeface="Arial" panose="020B0604020202020204" pitchFamily="34" charset="0"/>
            </a:endParaRPr>
          </a:p>
        </p:txBody>
      </p:sp>
      <p:sp>
        <p:nvSpPr>
          <p:cNvPr id="9" name="Line 8">
            <a:extLst>
              <a:ext uri="{FF2B5EF4-FFF2-40B4-BE49-F238E27FC236}">
                <a16:creationId xmlns:a16="http://schemas.microsoft.com/office/drawing/2014/main" id="{5C5F94F5-D77B-4D91-9DB3-5375EBAE848F}"/>
              </a:ext>
            </a:extLst>
          </p:cNvPr>
          <p:cNvSpPr>
            <a:spLocks noChangeShapeType="1"/>
          </p:cNvSpPr>
          <p:nvPr/>
        </p:nvSpPr>
        <p:spPr bwMode="auto">
          <a:xfrm flipV="1">
            <a:off x="811033" y="3395530"/>
            <a:ext cx="8584393" cy="23460"/>
          </a:xfrm>
          <a:prstGeom prst="line">
            <a:avLst/>
          </a:prstGeom>
          <a:noFill/>
          <a:ln w="38100">
            <a:solidFill>
              <a:schemeClr val="tx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2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BB73328-C63D-4DD1-80AC-0DF6F0B19492}"/>
              </a:ext>
            </a:extLst>
          </p:cNvPr>
          <p:cNvSpPr>
            <a:spLocks noChangeArrowheads="1"/>
          </p:cNvSpPr>
          <p:nvPr/>
        </p:nvSpPr>
        <p:spPr bwMode="auto">
          <a:xfrm>
            <a:off x="2326669" y="1307952"/>
            <a:ext cx="1142942"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600" b="1" dirty="0">
                <a:latin typeface="Arial" panose="020B0604020202020204" pitchFamily="34" charset="0"/>
                <a:cs typeface="Arial" panose="020B0604020202020204" pitchFamily="34" charset="0"/>
              </a:rPr>
              <a:t>Customer</a:t>
            </a:r>
            <a:endParaRPr lang="en-GB" altLang="en-US" sz="1600" b="1" dirty="0">
              <a:latin typeface="Arial" panose="020B0604020202020204" pitchFamily="34" charset="0"/>
              <a:cs typeface="Arial" panose="020B0604020202020204" pitchFamily="34" charset="0"/>
            </a:endParaRPr>
          </a:p>
        </p:txBody>
      </p:sp>
      <p:sp>
        <p:nvSpPr>
          <p:cNvPr id="11" name="Rectangle 11">
            <a:extLst>
              <a:ext uri="{FF2B5EF4-FFF2-40B4-BE49-F238E27FC236}">
                <a16:creationId xmlns:a16="http://schemas.microsoft.com/office/drawing/2014/main" id="{5062B0E5-A657-4CB9-B1BE-05BD7091A18F}"/>
              </a:ext>
            </a:extLst>
          </p:cNvPr>
          <p:cNvSpPr>
            <a:spLocks noChangeArrowheads="1"/>
          </p:cNvSpPr>
          <p:nvPr/>
        </p:nvSpPr>
        <p:spPr bwMode="auto">
          <a:xfrm>
            <a:off x="958169" y="3601529"/>
            <a:ext cx="134492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r" eaLnBrk="0" hangingPunct="0"/>
            <a:r>
              <a:rPr lang="en-GB" altLang="en-US" sz="1200" dirty="0">
                <a:solidFill>
                  <a:srgbClr val="1D1934"/>
                </a:solidFill>
                <a:latin typeface="Arial" panose="020B0604020202020204" pitchFamily="34" charset="0"/>
                <a:cs typeface="Arial" panose="020B0604020202020204" pitchFamily="34" charset="0"/>
              </a:rPr>
              <a:t>Suppliers’ poor</a:t>
            </a:r>
          </a:p>
          <a:p>
            <a:pPr algn="r" eaLnBrk="0" hangingPunct="0"/>
            <a:r>
              <a:rPr lang="en-GB" altLang="en-US" sz="1200" dirty="0">
                <a:solidFill>
                  <a:srgbClr val="1D1934"/>
                </a:solidFill>
                <a:latin typeface="Arial" panose="020B0604020202020204" pitchFamily="34" charset="0"/>
                <a:cs typeface="Arial" panose="020B0604020202020204" pitchFamily="34" charset="0"/>
              </a:rPr>
              <a:t>quality standards</a:t>
            </a:r>
          </a:p>
        </p:txBody>
      </p:sp>
      <p:sp>
        <p:nvSpPr>
          <p:cNvPr id="12" name="Rectangle 12">
            <a:extLst>
              <a:ext uri="{FF2B5EF4-FFF2-40B4-BE49-F238E27FC236}">
                <a16:creationId xmlns:a16="http://schemas.microsoft.com/office/drawing/2014/main" id="{F52B0753-B1DB-4A62-AEE8-8EEA04076027}"/>
              </a:ext>
            </a:extLst>
          </p:cNvPr>
          <p:cNvSpPr>
            <a:spLocks noChangeArrowheads="1"/>
          </p:cNvSpPr>
          <p:nvPr/>
        </p:nvSpPr>
        <p:spPr bwMode="auto">
          <a:xfrm>
            <a:off x="2784786" y="3998790"/>
            <a:ext cx="1072409"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200" dirty="0">
                <a:solidFill>
                  <a:srgbClr val="1D1934"/>
                </a:solidFill>
                <a:latin typeface="Arial" panose="020B0604020202020204" pitchFamily="34" charset="0"/>
                <a:cs typeface="Arial" panose="020B0604020202020204" pitchFamily="34" charset="0"/>
              </a:rPr>
              <a:t>Lack of</a:t>
            </a:r>
          </a:p>
          <a:p>
            <a:pPr eaLnBrk="0" hangingPunct="0"/>
            <a:r>
              <a:rPr lang="en-US" altLang="en-US" sz="1200" dirty="0">
                <a:solidFill>
                  <a:srgbClr val="1D1934"/>
                </a:solidFill>
                <a:latin typeface="Arial" panose="020B0604020202020204" pitchFamily="34" charset="0"/>
                <a:cs typeface="Arial" panose="020B0604020202020204" pitchFamily="34" charset="0"/>
              </a:rPr>
              <a:t>quality</a:t>
            </a:r>
          </a:p>
          <a:p>
            <a:pPr eaLnBrk="0" hangingPunct="0"/>
            <a:r>
              <a:rPr lang="en-US" altLang="en-US" sz="1200" dirty="0">
                <a:solidFill>
                  <a:srgbClr val="1D1934"/>
                </a:solidFill>
                <a:latin typeface="Arial" panose="020B0604020202020204" pitchFamily="34" charset="0"/>
                <a:cs typeface="Arial" panose="020B0604020202020204" pitchFamily="34" charset="0"/>
              </a:rPr>
              <a:t>improvement</a:t>
            </a:r>
          </a:p>
          <a:p>
            <a:pPr eaLnBrk="0" hangingPunct="0"/>
            <a:r>
              <a:rPr lang="en-US" altLang="en-US" sz="1200" dirty="0">
                <a:solidFill>
                  <a:srgbClr val="1D1934"/>
                </a:solidFill>
                <a:latin typeface="Arial" panose="020B0604020202020204" pitchFamily="34" charset="0"/>
                <a:cs typeface="Arial" panose="020B0604020202020204" pitchFamily="34" charset="0"/>
              </a:rPr>
              <a:t>culture</a:t>
            </a:r>
          </a:p>
        </p:txBody>
      </p:sp>
      <p:sp>
        <p:nvSpPr>
          <p:cNvPr id="13" name="Rectangle 16">
            <a:extLst>
              <a:ext uri="{FF2B5EF4-FFF2-40B4-BE49-F238E27FC236}">
                <a16:creationId xmlns:a16="http://schemas.microsoft.com/office/drawing/2014/main" id="{111B6E64-99A2-40EE-979B-ECF72A629B6A}"/>
              </a:ext>
            </a:extLst>
          </p:cNvPr>
          <p:cNvSpPr>
            <a:spLocks noChangeArrowheads="1"/>
          </p:cNvSpPr>
          <p:nvPr/>
        </p:nvSpPr>
        <p:spPr bwMode="auto">
          <a:xfrm>
            <a:off x="5985207" y="3733342"/>
            <a:ext cx="1056379"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1200" dirty="0">
                <a:solidFill>
                  <a:srgbClr val="1D1934"/>
                </a:solidFill>
                <a:latin typeface="Arial" panose="020B0604020202020204" pitchFamily="34" charset="0"/>
                <a:cs typeface="Arial" panose="020B0604020202020204" pitchFamily="34" charset="0"/>
              </a:rPr>
              <a:t>Duplication</a:t>
            </a:r>
          </a:p>
          <a:p>
            <a:pPr eaLnBrk="0" hangingPunct="0"/>
            <a:r>
              <a:rPr lang="en-GB" altLang="en-US" sz="1200" dirty="0">
                <a:solidFill>
                  <a:srgbClr val="1D1934"/>
                </a:solidFill>
                <a:latin typeface="Arial" panose="020B0604020202020204" pitchFamily="34" charset="0"/>
                <a:cs typeface="Arial" panose="020B0604020202020204" pitchFamily="34" charset="0"/>
              </a:rPr>
              <a:t>of processes</a:t>
            </a:r>
          </a:p>
        </p:txBody>
      </p:sp>
      <p:sp>
        <p:nvSpPr>
          <p:cNvPr id="14" name="Rectangle 17">
            <a:extLst>
              <a:ext uri="{FF2B5EF4-FFF2-40B4-BE49-F238E27FC236}">
                <a16:creationId xmlns:a16="http://schemas.microsoft.com/office/drawing/2014/main" id="{5F4AE94E-AB47-4B2C-A83E-02937C45979A}"/>
              </a:ext>
            </a:extLst>
          </p:cNvPr>
          <p:cNvSpPr>
            <a:spLocks noChangeArrowheads="1"/>
          </p:cNvSpPr>
          <p:nvPr/>
        </p:nvSpPr>
        <p:spPr bwMode="auto">
          <a:xfrm>
            <a:off x="7279618" y="4572089"/>
            <a:ext cx="1373774"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1200">
                <a:solidFill>
                  <a:srgbClr val="1D1934"/>
                </a:solidFill>
                <a:latin typeface="Arial" panose="020B0604020202020204" pitchFamily="34" charset="0"/>
                <a:cs typeface="Arial" panose="020B0604020202020204" pitchFamily="34" charset="0"/>
              </a:rPr>
              <a:t>IT/digital systems</a:t>
            </a:r>
          </a:p>
          <a:p>
            <a:pPr eaLnBrk="0" hangingPunct="0"/>
            <a:r>
              <a:rPr lang="en-GB" altLang="en-US" sz="1200">
                <a:solidFill>
                  <a:srgbClr val="1D1934"/>
                </a:solidFill>
                <a:latin typeface="Arial" panose="020B0604020202020204" pitchFamily="34" charset="0"/>
                <a:cs typeface="Arial" panose="020B0604020202020204" pitchFamily="34" charset="0"/>
              </a:rPr>
              <a:t>not aligned with </a:t>
            </a:r>
          </a:p>
          <a:p>
            <a:pPr eaLnBrk="0" hangingPunct="0"/>
            <a:r>
              <a:rPr lang="en-GB" altLang="en-US" sz="1200">
                <a:solidFill>
                  <a:srgbClr val="1D1934"/>
                </a:solidFill>
                <a:latin typeface="Arial" panose="020B0604020202020204" pitchFamily="34" charset="0"/>
                <a:cs typeface="Arial" panose="020B0604020202020204" pitchFamily="34" charset="0"/>
              </a:rPr>
              <a:t>process flow</a:t>
            </a:r>
          </a:p>
        </p:txBody>
      </p:sp>
      <p:sp>
        <p:nvSpPr>
          <p:cNvPr id="15" name="Rectangle 20">
            <a:extLst>
              <a:ext uri="{FF2B5EF4-FFF2-40B4-BE49-F238E27FC236}">
                <a16:creationId xmlns:a16="http://schemas.microsoft.com/office/drawing/2014/main" id="{B2AD0E31-5528-45F9-9CAA-08A9B9C9C592}"/>
              </a:ext>
            </a:extLst>
          </p:cNvPr>
          <p:cNvSpPr>
            <a:spLocks noChangeArrowheads="1"/>
          </p:cNvSpPr>
          <p:nvPr/>
        </p:nvSpPr>
        <p:spPr bwMode="auto">
          <a:xfrm>
            <a:off x="7699216" y="3927864"/>
            <a:ext cx="1293624"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1200" dirty="0">
                <a:solidFill>
                  <a:srgbClr val="1D1934"/>
                </a:solidFill>
                <a:latin typeface="Arial" panose="020B0604020202020204" pitchFamily="34" charset="0"/>
                <a:cs typeface="Arial" panose="020B0604020202020204" pitchFamily="34" charset="0"/>
              </a:rPr>
              <a:t>Production lead </a:t>
            </a:r>
          </a:p>
          <a:p>
            <a:pPr eaLnBrk="0" hangingPunct="0"/>
            <a:r>
              <a:rPr lang="en-GB" altLang="en-US" sz="1200" dirty="0">
                <a:solidFill>
                  <a:srgbClr val="1D1934"/>
                </a:solidFill>
                <a:latin typeface="Arial" panose="020B0604020202020204" pitchFamily="34" charset="0"/>
                <a:cs typeface="Arial" panose="020B0604020202020204" pitchFamily="34" charset="0"/>
              </a:rPr>
              <a:t>times slow</a:t>
            </a:r>
          </a:p>
        </p:txBody>
      </p:sp>
      <p:sp>
        <p:nvSpPr>
          <p:cNvPr id="16" name="Rectangle 24">
            <a:extLst>
              <a:ext uri="{FF2B5EF4-FFF2-40B4-BE49-F238E27FC236}">
                <a16:creationId xmlns:a16="http://schemas.microsoft.com/office/drawing/2014/main" id="{0DDF9F46-0D01-4FEF-9019-87B36867642C}"/>
              </a:ext>
            </a:extLst>
          </p:cNvPr>
          <p:cNvSpPr>
            <a:spLocks noChangeArrowheads="1"/>
          </p:cNvSpPr>
          <p:nvPr/>
        </p:nvSpPr>
        <p:spPr bwMode="auto">
          <a:xfrm>
            <a:off x="6220017" y="1847229"/>
            <a:ext cx="1131720" cy="10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200">
                <a:solidFill>
                  <a:srgbClr val="1D1934"/>
                </a:solidFill>
                <a:latin typeface="Arial" panose="020B0604020202020204" pitchFamily="34" charset="0"/>
                <a:cs typeface="Arial" panose="020B0604020202020204" pitchFamily="34" charset="0"/>
              </a:rPr>
              <a:t>Too much</a:t>
            </a:r>
          </a:p>
          <a:p>
            <a:pPr eaLnBrk="0" hangingPunct="0"/>
            <a:r>
              <a:rPr lang="en-US" altLang="en-US" sz="1200">
                <a:solidFill>
                  <a:srgbClr val="1D1934"/>
                </a:solidFill>
                <a:latin typeface="Arial" panose="020B0604020202020204" pitchFamily="34" charset="0"/>
                <a:cs typeface="Arial" panose="020B0604020202020204" pitchFamily="34" charset="0"/>
              </a:rPr>
              <a:t>stock held</a:t>
            </a:r>
          </a:p>
          <a:p>
            <a:pPr eaLnBrk="0" hangingPunct="0"/>
            <a:r>
              <a:rPr lang="en-US" altLang="en-US" sz="1200">
                <a:solidFill>
                  <a:srgbClr val="1D1934"/>
                </a:solidFill>
                <a:latin typeface="Arial" panose="020B0604020202020204" pitchFamily="34" charset="0"/>
                <a:cs typeface="Arial" panose="020B0604020202020204" pitchFamily="34" charset="0"/>
              </a:rPr>
              <a:t>(inventory</a:t>
            </a:r>
          </a:p>
          <a:p>
            <a:pPr eaLnBrk="0" hangingPunct="0"/>
            <a:r>
              <a:rPr lang="en-US" altLang="en-US" sz="1200">
                <a:solidFill>
                  <a:srgbClr val="1D1934"/>
                </a:solidFill>
                <a:latin typeface="Arial" panose="020B0604020202020204" pitchFamily="34" charset="0"/>
                <a:cs typeface="Arial" panose="020B0604020202020204" pitchFamily="34" charset="0"/>
              </a:rPr>
              <a:t>Management)</a:t>
            </a:r>
          </a:p>
          <a:p>
            <a:pPr eaLnBrk="0" hangingPunct="0"/>
            <a:endParaRPr lang="en-US" altLang="en-US" sz="1200">
              <a:solidFill>
                <a:srgbClr val="1D1934"/>
              </a:solidFill>
              <a:latin typeface="Arial" panose="020B0604020202020204" pitchFamily="34" charset="0"/>
              <a:cs typeface="Arial" panose="020B0604020202020204" pitchFamily="34" charset="0"/>
            </a:endParaRPr>
          </a:p>
        </p:txBody>
      </p:sp>
      <p:sp>
        <p:nvSpPr>
          <p:cNvPr id="17" name="Rectangle 25">
            <a:extLst>
              <a:ext uri="{FF2B5EF4-FFF2-40B4-BE49-F238E27FC236}">
                <a16:creationId xmlns:a16="http://schemas.microsoft.com/office/drawing/2014/main" id="{DB5D786F-0671-4BC1-A38B-132EDA49AA60}"/>
              </a:ext>
            </a:extLst>
          </p:cNvPr>
          <p:cNvSpPr>
            <a:spLocks noChangeArrowheads="1"/>
          </p:cNvSpPr>
          <p:nvPr/>
        </p:nvSpPr>
        <p:spPr bwMode="auto">
          <a:xfrm>
            <a:off x="720787" y="4244883"/>
            <a:ext cx="1201787"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nchor="t">
            <a:spAutoFit/>
          </a:bodyPr>
          <a:lstStyle/>
          <a:p>
            <a:pPr algn="r" eaLnBrk="0" hangingPunct="0"/>
            <a:r>
              <a:rPr lang="en-GB" altLang="en-US" sz="1200" dirty="0">
                <a:solidFill>
                  <a:srgbClr val="1D1934"/>
                </a:solidFill>
                <a:latin typeface="Arial"/>
                <a:cs typeface="Arial"/>
              </a:rPr>
              <a:t>Production lines/skill sets inflexible</a:t>
            </a:r>
          </a:p>
        </p:txBody>
      </p:sp>
      <p:sp>
        <p:nvSpPr>
          <p:cNvPr id="18" name="Rectangle 32">
            <a:extLst>
              <a:ext uri="{FF2B5EF4-FFF2-40B4-BE49-F238E27FC236}">
                <a16:creationId xmlns:a16="http://schemas.microsoft.com/office/drawing/2014/main" id="{0FB20A91-36F6-41FE-97C8-F5CE8FB36D15}"/>
              </a:ext>
            </a:extLst>
          </p:cNvPr>
          <p:cNvSpPr>
            <a:spLocks noChangeArrowheads="1"/>
          </p:cNvSpPr>
          <p:nvPr/>
        </p:nvSpPr>
        <p:spPr bwMode="auto">
          <a:xfrm>
            <a:off x="1851025" y="1836290"/>
            <a:ext cx="1216680"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t">
            <a:spAutoFit/>
          </a:bodyPr>
          <a:lstStyle/>
          <a:p>
            <a:pPr algn="r" eaLnBrk="0" hangingPunct="0"/>
            <a:r>
              <a:rPr lang="en-US" altLang="en-US" sz="1200" dirty="0">
                <a:solidFill>
                  <a:srgbClr val="1D1934"/>
                </a:solidFill>
                <a:latin typeface="Arial" panose="020B0604020202020204" pitchFamily="34" charset="0"/>
                <a:cs typeface="Arial" panose="020B0604020202020204" pitchFamily="34" charset="0"/>
              </a:rPr>
              <a:t>Perception and</a:t>
            </a:r>
          </a:p>
          <a:p>
            <a:pPr algn="r" eaLnBrk="0" hangingPunct="0"/>
            <a:r>
              <a:rPr lang="en-US" altLang="en-US" sz="1200" dirty="0">
                <a:solidFill>
                  <a:srgbClr val="1D1934"/>
                </a:solidFill>
                <a:latin typeface="Arial" panose="020B0604020202020204" pitchFamily="34" charset="0"/>
                <a:cs typeface="Arial" panose="020B0604020202020204" pitchFamily="34" charset="0"/>
              </a:rPr>
              <a:t>expectations</a:t>
            </a:r>
          </a:p>
          <a:p>
            <a:pPr algn="r" eaLnBrk="0" hangingPunct="0"/>
            <a:r>
              <a:rPr lang="en-US" altLang="en-US" sz="1200" dirty="0">
                <a:solidFill>
                  <a:srgbClr val="1D1934"/>
                </a:solidFill>
                <a:latin typeface="Arial" panose="020B0604020202020204" pitchFamily="34" charset="0"/>
                <a:cs typeface="Arial" panose="020B0604020202020204" pitchFamily="34" charset="0"/>
              </a:rPr>
              <a:t>not understood</a:t>
            </a:r>
            <a:endParaRPr lang="en-GB" altLang="en-US" sz="1200" dirty="0">
              <a:solidFill>
                <a:srgbClr val="1D1934"/>
              </a:solidFill>
              <a:latin typeface="Arial" panose="020B0604020202020204" pitchFamily="34" charset="0"/>
              <a:cs typeface="Arial" panose="020B0604020202020204" pitchFamily="34" charset="0"/>
            </a:endParaRPr>
          </a:p>
        </p:txBody>
      </p:sp>
      <p:sp>
        <p:nvSpPr>
          <p:cNvPr id="19" name="Rectangle 32">
            <a:extLst>
              <a:ext uri="{FF2B5EF4-FFF2-40B4-BE49-F238E27FC236}">
                <a16:creationId xmlns:a16="http://schemas.microsoft.com/office/drawing/2014/main" id="{9C821316-EEEB-4C9B-BF4A-377E49F5F372}"/>
              </a:ext>
            </a:extLst>
          </p:cNvPr>
          <p:cNvSpPr>
            <a:spLocks noChangeArrowheads="1"/>
          </p:cNvSpPr>
          <p:nvPr/>
        </p:nvSpPr>
        <p:spPr bwMode="auto">
          <a:xfrm>
            <a:off x="4204150" y="2364934"/>
            <a:ext cx="926536"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200" dirty="0">
                <a:solidFill>
                  <a:srgbClr val="1D1934"/>
                </a:solidFill>
                <a:latin typeface="Arial" panose="020B0604020202020204" pitchFamily="34" charset="0"/>
                <a:cs typeface="Arial" panose="020B0604020202020204" pitchFamily="34" charset="0"/>
              </a:rPr>
              <a:t>Reputation</a:t>
            </a:r>
          </a:p>
          <a:p>
            <a:pPr eaLnBrk="0" hangingPunct="0"/>
            <a:r>
              <a:rPr lang="en-US" altLang="en-US" sz="1200" dirty="0">
                <a:solidFill>
                  <a:srgbClr val="1D1934"/>
                </a:solidFill>
                <a:latin typeface="Arial" panose="020B0604020202020204" pitchFamily="34" charset="0"/>
                <a:cs typeface="Arial" panose="020B0604020202020204" pitchFamily="34" charset="0"/>
              </a:rPr>
              <a:t>damaged</a:t>
            </a:r>
            <a:endParaRPr lang="en-GB" altLang="en-US" sz="1200" dirty="0">
              <a:solidFill>
                <a:srgbClr val="1D1934"/>
              </a:solidFill>
              <a:latin typeface="Arial" panose="020B0604020202020204" pitchFamily="34" charset="0"/>
              <a:cs typeface="Arial" panose="020B0604020202020204" pitchFamily="34" charset="0"/>
            </a:endParaRPr>
          </a:p>
        </p:txBody>
      </p:sp>
      <p:sp>
        <p:nvSpPr>
          <p:cNvPr id="20" name="Rectangle 32">
            <a:extLst>
              <a:ext uri="{FF2B5EF4-FFF2-40B4-BE49-F238E27FC236}">
                <a16:creationId xmlns:a16="http://schemas.microsoft.com/office/drawing/2014/main" id="{6D33A8BF-8DAE-4B70-B7B7-365051D740E6}"/>
              </a:ext>
            </a:extLst>
          </p:cNvPr>
          <p:cNvSpPr>
            <a:spLocks noChangeArrowheads="1"/>
          </p:cNvSpPr>
          <p:nvPr/>
        </p:nvSpPr>
        <p:spPr bwMode="auto">
          <a:xfrm>
            <a:off x="2057279" y="2520453"/>
            <a:ext cx="1414107"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lgn="r" eaLnBrk="0" hangingPunct="0"/>
            <a:r>
              <a:rPr lang="en-US" altLang="en-US" sz="1200" dirty="0">
                <a:solidFill>
                  <a:srgbClr val="1D1934"/>
                </a:solidFill>
                <a:latin typeface="Arial" panose="020B0604020202020204" pitchFamily="34" charset="0"/>
                <a:cs typeface="Arial" panose="020B0604020202020204" pitchFamily="34" charset="0"/>
              </a:rPr>
              <a:t>Changing</a:t>
            </a:r>
          </a:p>
          <a:p>
            <a:pPr algn="r" eaLnBrk="0" hangingPunct="0"/>
            <a:r>
              <a:rPr lang="en-US" altLang="en-US" sz="1200" dirty="0">
                <a:solidFill>
                  <a:srgbClr val="1D1934"/>
                </a:solidFill>
                <a:latin typeface="Arial" panose="020B0604020202020204" pitchFamily="34" charset="0"/>
                <a:cs typeface="Arial" panose="020B0604020202020204" pitchFamily="34" charset="0"/>
              </a:rPr>
              <a:t>specifications</a:t>
            </a:r>
            <a:endParaRPr lang="en-GB" altLang="en-US" sz="1200" dirty="0">
              <a:solidFill>
                <a:srgbClr val="1D1934"/>
              </a:solidFill>
              <a:latin typeface="Arial" panose="020B0604020202020204" pitchFamily="34" charset="0"/>
              <a:cs typeface="Arial" panose="020B0604020202020204" pitchFamily="34" charset="0"/>
            </a:endParaRPr>
          </a:p>
        </p:txBody>
      </p:sp>
      <p:sp>
        <p:nvSpPr>
          <p:cNvPr id="21" name="Rectangle 32">
            <a:extLst>
              <a:ext uri="{FF2B5EF4-FFF2-40B4-BE49-F238E27FC236}">
                <a16:creationId xmlns:a16="http://schemas.microsoft.com/office/drawing/2014/main" id="{243E7846-E469-4413-B6CE-4CB5639C2916}"/>
              </a:ext>
            </a:extLst>
          </p:cNvPr>
          <p:cNvSpPr>
            <a:spLocks noChangeArrowheads="1"/>
          </p:cNvSpPr>
          <p:nvPr/>
        </p:nvSpPr>
        <p:spPr bwMode="auto">
          <a:xfrm>
            <a:off x="7865225" y="1674495"/>
            <a:ext cx="1319272"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200">
                <a:solidFill>
                  <a:srgbClr val="1D1934"/>
                </a:solidFill>
                <a:latin typeface="Arial" panose="020B0604020202020204" pitchFamily="34" charset="0"/>
                <a:cs typeface="Arial" panose="020B0604020202020204" pitchFamily="34" charset="0"/>
              </a:rPr>
              <a:t>Finished product</a:t>
            </a:r>
          </a:p>
          <a:p>
            <a:pPr eaLnBrk="0" hangingPunct="0"/>
            <a:r>
              <a:rPr lang="en-US" altLang="en-US" sz="1200">
                <a:solidFill>
                  <a:srgbClr val="1D1934"/>
                </a:solidFill>
                <a:latin typeface="Arial" panose="020B0604020202020204" pitchFamily="34" charset="0"/>
                <a:cs typeface="Arial" panose="020B0604020202020204" pitchFamily="34" charset="0"/>
              </a:rPr>
              <a:t>reject high</a:t>
            </a:r>
            <a:endParaRPr lang="en-GB" altLang="en-US" sz="1200">
              <a:solidFill>
                <a:srgbClr val="1D1934"/>
              </a:solidFill>
              <a:latin typeface="Arial" panose="020B0604020202020204" pitchFamily="34" charset="0"/>
              <a:cs typeface="Arial" panose="020B0604020202020204" pitchFamily="34" charset="0"/>
            </a:endParaRPr>
          </a:p>
        </p:txBody>
      </p:sp>
      <p:sp>
        <p:nvSpPr>
          <p:cNvPr id="22" name="Rectangle 16">
            <a:extLst>
              <a:ext uri="{FF2B5EF4-FFF2-40B4-BE49-F238E27FC236}">
                <a16:creationId xmlns:a16="http://schemas.microsoft.com/office/drawing/2014/main" id="{14D28755-3B2B-438C-B9B9-D82DF3E209E1}"/>
              </a:ext>
            </a:extLst>
          </p:cNvPr>
          <p:cNvSpPr>
            <a:spLocks noChangeArrowheads="1"/>
          </p:cNvSpPr>
          <p:nvPr/>
        </p:nvSpPr>
        <p:spPr bwMode="auto">
          <a:xfrm>
            <a:off x="5304859" y="4520523"/>
            <a:ext cx="1235916"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r" eaLnBrk="0" hangingPunct="0"/>
            <a:r>
              <a:rPr lang="en-GB" altLang="en-US" sz="1200" dirty="0">
                <a:solidFill>
                  <a:srgbClr val="1D1934"/>
                </a:solidFill>
                <a:latin typeface="Arial" panose="020B0604020202020204" pitchFamily="34" charset="0"/>
                <a:cs typeface="Arial" panose="020B0604020202020204" pitchFamily="34" charset="0"/>
              </a:rPr>
              <a:t>Redundant</a:t>
            </a:r>
          </a:p>
          <a:p>
            <a:pPr algn="r" eaLnBrk="0" hangingPunct="0"/>
            <a:r>
              <a:rPr lang="en-GB" altLang="en-US" sz="1200" dirty="0">
                <a:solidFill>
                  <a:srgbClr val="1D1934"/>
                </a:solidFill>
                <a:latin typeface="Arial" panose="020B0604020202020204" pitchFamily="34" charset="0"/>
                <a:cs typeface="Arial" panose="020B0604020202020204" pitchFamily="34" charset="0"/>
              </a:rPr>
              <a:t>Steps (re-work)</a:t>
            </a:r>
          </a:p>
        </p:txBody>
      </p:sp>
      <p:sp>
        <p:nvSpPr>
          <p:cNvPr id="23" name="Rectangle 32">
            <a:extLst>
              <a:ext uri="{FF2B5EF4-FFF2-40B4-BE49-F238E27FC236}">
                <a16:creationId xmlns:a16="http://schemas.microsoft.com/office/drawing/2014/main" id="{46AC72CD-5E34-45BB-A452-EAD8A2521B0A}"/>
              </a:ext>
            </a:extLst>
          </p:cNvPr>
          <p:cNvSpPr>
            <a:spLocks noChangeArrowheads="1"/>
          </p:cNvSpPr>
          <p:nvPr/>
        </p:nvSpPr>
        <p:spPr bwMode="auto">
          <a:xfrm>
            <a:off x="3797032" y="1652577"/>
            <a:ext cx="1608694"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eaLnBrk="0" hangingPunct="0"/>
            <a:r>
              <a:rPr lang="en-US" altLang="en-US" sz="1200" dirty="0">
                <a:solidFill>
                  <a:srgbClr val="1D1934"/>
                </a:solidFill>
                <a:latin typeface="Arial" panose="020B0604020202020204" pitchFamily="34" charset="0"/>
                <a:cs typeface="Arial" panose="020B0604020202020204" pitchFamily="34" charset="0"/>
              </a:rPr>
              <a:t>Fierce</a:t>
            </a:r>
          </a:p>
          <a:p>
            <a:pPr eaLnBrk="0" hangingPunct="0"/>
            <a:r>
              <a:rPr lang="en-US" altLang="en-US" sz="1200" dirty="0">
                <a:solidFill>
                  <a:srgbClr val="1D1934"/>
                </a:solidFill>
                <a:latin typeface="Arial" panose="020B0604020202020204" pitchFamily="34" charset="0"/>
                <a:cs typeface="Arial" panose="020B0604020202020204" pitchFamily="34" charset="0"/>
              </a:rPr>
              <a:t>Competition</a:t>
            </a:r>
          </a:p>
          <a:p>
            <a:pPr eaLnBrk="0" hangingPunct="0"/>
            <a:r>
              <a:rPr lang="en-US" altLang="en-US" sz="1200" dirty="0">
                <a:solidFill>
                  <a:srgbClr val="1D1934"/>
                </a:solidFill>
                <a:latin typeface="Arial" panose="020B0604020202020204" pitchFamily="34" charset="0"/>
                <a:cs typeface="Arial" panose="020B0604020202020204" pitchFamily="34" charset="0"/>
              </a:rPr>
              <a:t>Lack of loyalty</a:t>
            </a:r>
            <a:endParaRPr lang="en-GB" altLang="en-US" sz="1200" dirty="0">
              <a:solidFill>
                <a:srgbClr val="1D1934"/>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952FEC93-26BB-432B-92C1-E77A8290C14C}"/>
              </a:ext>
            </a:extLst>
          </p:cNvPr>
          <p:cNvCxnSpPr>
            <a:cxnSpLocks/>
          </p:cNvCxnSpPr>
          <p:nvPr/>
        </p:nvCxnSpPr>
        <p:spPr>
          <a:xfrm>
            <a:off x="9565419" y="1081377"/>
            <a:ext cx="72531" cy="5001371"/>
          </a:xfrm>
          <a:prstGeom prst="line">
            <a:avLst/>
          </a:prstGeom>
          <a:ln w="19050">
            <a:solidFill>
              <a:srgbClr val="74E0C1"/>
            </a:solidFill>
            <a:prstDash val="dash"/>
          </a:ln>
        </p:spPr>
        <p:style>
          <a:lnRef idx="1">
            <a:schemeClr val="accent1"/>
          </a:lnRef>
          <a:fillRef idx="0">
            <a:schemeClr val="accent1"/>
          </a:fillRef>
          <a:effectRef idx="0">
            <a:schemeClr val="accent1"/>
          </a:effectRef>
          <a:fontRef idx="minor">
            <a:schemeClr val="tx1"/>
          </a:fontRef>
        </p:style>
      </p:cxnSp>
      <p:sp>
        <p:nvSpPr>
          <p:cNvPr id="25" name="Rectangle 3">
            <a:extLst>
              <a:ext uri="{FF2B5EF4-FFF2-40B4-BE49-F238E27FC236}">
                <a16:creationId xmlns:a16="http://schemas.microsoft.com/office/drawing/2014/main" id="{4D59E22F-B8F7-4FAA-847D-5E1E40E7D420}"/>
              </a:ext>
            </a:extLst>
          </p:cNvPr>
          <p:cNvSpPr>
            <a:spLocks noChangeArrowheads="1"/>
          </p:cNvSpPr>
          <p:nvPr/>
        </p:nvSpPr>
        <p:spPr bwMode="auto">
          <a:xfrm rot="16200000">
            <a:off x="9427345" y="2190017"/>
            <a:ext cx="775853"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i="1" dirty="0">
                <a:latin typeface="Arial" panose="020B0604020202020204" pitchFamily="34" charset="0"/>
                <a:cs typeface="Arial" panose="020B0604020202020204" pitchFamily="34" charset="0"/>
              </a:rPr>
              <a:t>Effect</a:t>
            </a:r>
          </a:p>
        </p:txBody>
      </p:sp>
      <p:cxnSp>
        <p:nvCxnSpPr>
          <p:cNvPr id="26" name="Straight Connector 25">
            <a:extLst>
              <a:ext uri="{FF2B5EF4-FFF2-40B4-BE49-F238E27FC236}">
                <a16:creationId xmlns:a16="http://schemas.microsoft.com/office/drawing/2014/main" id="{2A1961E0-31F3-4207-996E-0A75719672BD}"/>
              </a:ext>
            </a:extLst>
          </p:cNvPr>
          <p:cNvCxnSpPr>
            <a:cxnSpLocks/>
          </p:cNvCxnSpPr>
          <p:nvPr/>
        </p:nvCxnSpPr>
        <p:spPr>
          <a:xfrm>
            <a:off x="1828800" y="6560698"/>
            <a:ext cx="7014376" cy="41127"/>
          </a:xfrm>
          <a:prstGeom prst="line">
            <a:avLst/>
          </a:prstGeom>
          <a:ln w="19050">
            <a:solidFill>
              <a:srgbClr val="74E0C1"/>
            </a:solidFill>
            <a:prstDash val="dash"/>
          </a:ln>
        </p:spPr>
        <p:style>
          <a:lnRef idx="1">
            <a:schemeClr val="accent1"/>
          </a:lnRef>
          <a:fillRef idx="0">
            <a:schemeClr val="accent1"/>
          </a:fillRef>
          <a:effectRef idx="0">
            <a:schemeClr val="accent1"/>
          </a:effectRef>
          <a:fontRef idx="minor">
            <a:schemeClr val="tx1"/>
          </a:fontRef>
        </p:style>
      </p:cxnSp>
      <p:sp>
        <p:nvSpPr>
          <p:cNvPr id="27" name="Rectangle 3">
            <a:extLst>
              <a:ext uri="{FF2B5EF4-FFF2-40B4-BE49-F238E27FC236}">
                <a16:creationId xmlns:a16="http://schemas.microsoft.com/office/drawing/2014/main" id="{7EB0861E-8EB2-4399-A0AD-2AA9DEF2BA92}"/>
              </a:ext>
            </a:extLst>
          </p:cNvPr>
          <p:cNvSpPr>
            <a:spLocks noChangeArrowheads="1"/>
          </p:cNvSpPr>
          <p:nvPr/>
        </p:nvSpPr>
        <p:spPr bwMode="auto">
          <a:xfrm>
            <a:off x="4599771" y="6183881"/>
            <a:ext cx="852798"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i="1" dirty="0">
                <a:latin typeface="Arial" panose="020B0604020202020204" pitchFamily="34" charset="0"/>
                <a:cs typeface="Arial" panose="020B0604020202020204" pitchFamily="34" charset="0"/>
              </a:rPr>
              <a:t>Cause</a:t>
            </a:r>
          </a:p>
        </p:txBody>
      </p:sp>
      <p:cxnSp>
        <p:nvCxnSpPr>
          <p:cNvPr id="28" name="Straight Connector 27">
            <a:extLst>
              <a:ext uri="{FF2B5EF4-FFF2-40B4-BE49-F238E27FC236}">
                <a16:creationId xmlns:a16="http://schemas.microsoft.com/office/drawing/2014/main" id="{72560A3A-BA5C-483F-9221-B617AB7BC963}"/>
              </a:ext>
            </a:extLst>
          </p:cNvPr>
          <p:cNvCxnSpPr>
            <a:cxnSpLocks/>
          </p:cNvCxnSpPr>
          <p:nvPr/>
        </p:nvCxnSpPr>
        <p:spPr>
          <a:xfrm>
            <a:off x="3100980" y="2258412"/>
            <a:ext cx="460869" cy="127017"/>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2083D22F-CBB8-4844-A5F6-58B0E8F6278C}"/>
              </a:ext>
            </a:extLst>
          </p:cNvPr>
          <p:cNvCxnSpPr>
            <a:cxnSpLocks/>
          </p:cNvCxnSpPr>
          <p:nvPr/>
        </p:nvCxnSpPr>
        <p:spPr>
          <a:xfrm flipH="1">
            <a:off x="3575586" y="2103411"/>
            <a:ext cx="233282" cy="295152"/>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4CE33262-B719-4051-8C5D-76625EF2918C}"/>
              </a:ext>
            </a:extLst>
          </p:cNvPr>
          <p:cNvCxnSpPr>
            <a:cxnSpLocks/>
          </p:cNvCxnSpPr>
          <p:nvPr/>
        </p:nvCxnSpPr>
        <p:spPr>
          <a:xfrm>
            <a:off x="3428532" y="2738837"/>
            <a:ext cx="460869" cy="127017"/>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5EC8BCDC-49A8-48DC-9C6B-33CD80840E0B}"/>
              </a:ext>
            </a:extLst>
          </p:cNvPr>
          <p:cNvCxnSpPr>
            <a:cxnSpLocks/>
          </p:cNvCxnSpPr>
          <p:nvPr/>
        </p:nvCxnSpPr>
        <p:spPr>
          <a:xfrm flipH="1">
            <a:off x="3884730" y="2564417"/>
            <a:ext cx="328743" cy="294466"/>
          </a:xfrm>
          <a:prstGeom prst="line">
            <a:avLst/>
          </a:prstGeom>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A4A8F8B2-8DE6-4772-B5AF-516C77C14121}"/>
              </a:ext>
            </a:extLst>
          </p:cNvPr>
          <p:cNvCxnSpPr>
            <a:cxnSpLocks/>
          </p:cNvCxnSpPr>
          <p:nvPr/>
        </p:nvCxnSpPr>
        <p:spPr>
          <a:xfrm>
            <a:off x="7098682" y="2259700"/>
            <a:ext cx="357592" cy="150509"/>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a:extLst>
              <a:ext uri="{FF2B5EF4-FFF2-40B4-BE49-F238E27FC236}">
                <a16:creationId xmlns:a16="http://schemas.microsoft.com/office/drawing/2014/main" id="{ED3C5EEA-9433-4613-8713-4E95BC637E56}"/>
              </a:ext>
            </a:extLst>
          </p:cNvPr>
          <p:cNvCxnSpPr>
            <a:cxnSpLocks/>
          </p:cNvCxnSpPr>
          <p:nvPr/>
        </p:nvCxnSpPr>
        <p:spPr>
          <a:xfrm flipH="1">
            <a:off x="7444223" y="2068355"/>
            <a:ext cx="356680" cy="306650"/>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a:extLst>
              <a:ext uri="{FF2B5EF4-FFF2-40B4-BE49-F238E27FC236}">
                <a16:creationId xmlns:a16="http://schemas.microsoft.com/office/drawing/2014/main" id="{394591CC-9214-4476-9A35-71440C2C1B9D}"/>
              </a:ext>
            </a:extLst>
          </p:cNvPr>
          <p:cNvCxnSpPr>
            <a:cxnSpLocks/>
          </p:cNvCxnSpPr>
          <p:nvPr/>
        </p:nvCxnSpPr>
        <p:spPr>
          <a:xfrm flipV="1">
            <a:off x="7705491" y="2692352"/>
            <a:ext cx="323120" cy="205983"/>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D2B5A16D-8B4C-488F-9151-BEF3425A95F0}"/>
              </a:ext>
            </a:extLst>
          </p:cNvPr>
          <p:cNvCxnSpPr>
            <a:cxnSpLocks/>
          </p:cNvCxnSpPr>
          <p:nvPr/>
        </p:nvCxnSpPr>
        <p:spPr>
          <a:xfrm flipV="1">
            <a:off x="2388085" y="3739455"/>
            <a:ext cx="533282" cy="142133"/>
          </a:xfrm>
          <a:prstGeom prst="line">
            <a:avLst/>
          </a:prstGeom>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2130A893-CF91-483B-A334-EAFADAA68C5E}"/>
              </a:ext>
            </a:extLst>
          </p:cNvPr>
          <p:cNvCxnSpPr>
            <a:cxnSpLocks/>
          </p:cNvCxnSpPr>
          <p:nvPr/>
        </p:nvCxnSpPr>
        <p:spPr>
          <a:xfrm flipV="1">
            <a:off x="1955720" y="4367758"/>
            <a:ext cx="638795" cy="163151"/>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F70D2714-6A1C-4341-AFEE-0DC1CAA88AAA}"/>
              </a:ext>
            </a:extLst>
          </p:cNvPr>
          <p:cNvCxnSpPr>
            <a:cxnSpLocks/>
          </p:cNvCxnSpPr>
          <p:nvPr/>
        </p:nvCxnSpPr>
        <p:spPr>
          <a:xfrm>
            <a:off x="2974552" y="3712074"/>
            <a:ext cx="302163" cy="237328"/>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EDC4FD4A-EE20-4A28-ACB2-33E1FF292DFE}"/>
              </a:ext>
            </a:extLst>
          </p:cNvPr>
          <p:cNvCxnSpPr>
            <a:cxnSpLocks/>
          </p:cNvCxnSpPr>
          <p:nvPr/>
        </p:nvCxnSpPr>
        <p:spPr>
          <a:xfrm flipV="1">
            <a:off x="6846020" y="3875191"/>
            <a:ext cx="441447" cy="56980"/>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4376B426-8B1A-4714-9C09-A2D784AEB524}"/>
              </a:ext>
            </a:extLst>
          </p:cNvPr>
          <p:cNvCxnSpPr>
            <a:cxnSpLocks/>
          </p:cNvCxnSpPr>
          <p:nvPr/>
        </p:nvCxnSpPr>
        <p:spPr>
          <a:xfrm flipV="1">
            <a:off x="6483271" y="4615211"/>
            <a:ext cx="470062" cy="95506"/>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569841C4-CEA0-4C00-85F1-962076EF6F77}"/>
              </a:ext>
            </a:extLst>
          </p:cNvPr>
          <p:cNvCxnSpPr>
            <a:cxnSpLocks/>
          </p:cNvCxnSpPr>
          <p:nvPr/>
        </p:nvCxnSpPr>
        <p:spPr>
          <a:xfrm>
            <a:off x="7295401" y="3867660"/>
            <a:ext cx="421644" cy="276432"/>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8959226C-CDF2-4432-83CC-C5AAF8CC5F71}"/>
              </a:ext>
            </a:extLst>
          </p:cNvPr>
          <p:cNvCxnSpPr>
            <a:cxnSpLocks/>
          </p:cNvCxnSpPr>
          <p:nvPr/>
        </p:nvCxnSpPr>
        <p:spPr>
          <a:xfrm>
            <a:off x="6948108" y="4607293"/>
            <a:ext cx="353021" cy="247077"/>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AC274510-A6D9-4927-A773-95BE4E5B9B1A}"/>
              </a:ext>
            </a:extLst>
          </p:cNvPr>
          <p:cNvCxnSpPr>
            <a:cxnSpLocks/>
          </p:cNvCxnSpPr>
          <p:nvPr/>
        </p:nvCxnSpPr>
        <p:spPr>
          <a:xfrm>
            <a:off x="3290389" y="1944825"/>
            <a:ext cx="901920" cy="1405302"/>
          </a:xfrm>
          <a:prstGeom prst="line">
            <a:avLst/>
          </a:prstGeom>
          <a:ln w="28575"/>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80018939-01F1-4FCF-AB33-CE10238E80D0}"/>
              </a:ext>
            </a:extLst>
          </p:cNvPr>
          <p:cNvCxnSpPr>
            <a:cxnSpLocks/>
          </p:cNvCxnSpPr>
          <p:nvPr/>
        </p:nvCxnSpPr>
        <p:spPr>
          <a:xfrm>
            <a:off x="7259494" y="2062843"/>
            <a:ext cx="769117" cy="1364703"/>
          </a:xfrm>
          <a:prstGeom prst="line">
            <a:avLst/>
          </a:prstGeom>
          <a:ln w="28575"/>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AE96FB5C-F277-4C96-9EC2-53A15A032148}"/>
              </a:ext>
            </a:extLst>
          </p:cNvPr>
          <p:cNvCxnSpPr>
            <a:cxnSpLocks/>
            <a:endCxn id="7" idx="0"/>
          </p:cNvCxnSpPr>
          <p:nvPr/>
        </p:nvCxnSpPr>
        <p:spPr>
          <a:xfrm flipH="1">
            <a:off x="2026425" y="3433207"/>
            <a:ext cx="1094390" cy="2017047"/>
          </a:xfrm>
          <a:prstGeom prst="line">
            <a:avLst/>
          </a:prstGeom>
          <a:ln w="28575"/>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7BDDA3E5-3F41-4CEC-ABE9-5EE50C0FA15E}"/>
              </a:ext>
            </a:extLst>
          </p:cNvPr>
          <p:cNvCxnSpPr>
            <a:cxnSpLocks/>
          </p:cNvCxnSpPr>
          <p:nvPr/>
        </p:nvCxnSpPr>
        <p:spPr>
          <a:xfrm flipH="1">
            <a:off x="6564509" y="3373122"/>
            <a:ext cx="870618" cy="2104949"/>
          </a:xfrm>
          <a:prstGeom prst="line">
            <a:avLst/>
          </a:prstGeom>
          <a:ln w="28575"/>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1D4EE350-403B-4104-80C8-6DBD091CAD80}"/>
              </a:ext>
            </a:extLst>
          </p:cNvPr>
          <p:cNvCxnSpPr>
            <a:cxnSpLocks/>
          </p:cNvCxnSpPr>
          <p:nvPr/>
        </p:nvCxnSpPr>
        <p:spPr>
          <a:xfrm flipH="1">
            <a:off x="4370102" y="3407260"/>
            <a:ext cx="870618" cy="2104949"/>
          </a:xfrm>
          <a:prstGeom prst="line">
            <a:avLst/>
          </a:prstGeom>
          <a:ln w="28575"/>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E66B3D69-E253-491B-B206-07234F3DD0F1}"/>
              </a:ext>
            </a:extLst>
          </p:cNvPr>
          <p:cNvCxnSpPr>
            <a:cxnSpLocks/>
          </p:cNvCxnSpPr>
          <p:nvPr/>
        </p:nvCxnSpPr>
        <p:spPr>
          <a:xfrm>
            <a:off x="5157241" y="3586696"/>
            <a:ext cx="517421" cy="212486"/>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CDCF4F32-E85C-4CC9-A9E5-516CB444DEEA}"/>
              </a:ext>
            </a:extLst>
          </p:cNvPr>
          <p:cNvCxnSpPr>
            <a:cxnSpLocks/>
          </p:cNvCxnSpPr>
          <p:nvPr/>
        </p:nvCxnSpPr>
        <p:spPr>
          <a:xfrm flipV="1">
            <a:off x="4432834" y="4216841"/>
            <a:ext cx="464570" cy="164654"/>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BDCE0014-5F2C-48C4-B3D2-CA50791DE517}"/>
              </a:ext>
            </a:extLst>
          </p:cNvPr>
          <p:cNvCxnSpPr>
            <a:cxnSpLocks/>
          </p:cNvCxnSpPr>
          <p:nvPr/>
        </p:nvCxnSpPr>
        <p:spPr>
          <a:xfrm flipV="1">
            <a:off x="4724022" y="3596844"/>
            <a:ext cx="441447" cy="56980"/>
          </a:xfrm>
          <a:prstGeom prst="line">
            <a:avLst/>
          </a:prstGeom>
        </p:spPr>
        <p:style>
          <a:lnRef idx="2">
            <a:schemeClr val="dk1"/>
          </a:lnRef>
          <a:fillRef idx="0">
            <a:schemeClr val="dk1"/>
          </a:fillRef>
          <a:effectRef idx="1">
            <a:schemeClr val="dk1"/>
          </a:effectRef>
          <a:fontRef idx="minor">
            <a:schemeClr val="tx1"/>
          </a:fontRef>
        </p:style>
      </p:cxnSp>
      <p:sp>
        <p:nvSpPr>
          <p:cNvPr id="50" name="Rectangle 6">
            <a:extLst>
              <a:ext uri="{FF2B5EF4-FFF2-40B4-BE49-F238E27FC236}">
                <a16:creationId xmlns:a16="http://schemas.microsoft.com/office/drawing/2014/main" id="{8655AFE7-7840-4D94-9154-7A7253B2C8B3}"/>
              </a:ext>
            </a:extLst>
          </p:cNvPr>
          <p:cNvSpPr>
            <a:spLocks noChangeArrowheads="1"/>
          </p:cNvSpPr>
          <p:nvPr/>
        </p:nvSpPr>
        <p:spPr bwMode="auto">
          <a:xfrm>
            <a:off x="3692227" y="5478071"/>
            <a:ext cx="1426565" cy="534766"/>
          </a:xfrm>
          <a:prstGeom prst="rect">
            <a:avLst/>
          </a:prstGeom>
          <a:solidFill>
            <a:srgbClr val="74E0C1"/>
          </a:solidFill>
          <a:ln w="12700">
            <a:noFill/>
            <a:miter lim="800000"/>
            <a:headEnd/>
            <a:tailEnd/>
          </a:ln>
          <a:effectLst/>
        </p:spPr>
        <p:txBody>
          <a:bodyPr wrap="none" lIns="92075" tIns="46038" rIns="92075" bIns="46038" anchor="ctr"/>
          <a:lstStyle/>
          <a:p>
            <a:pPr algn="ctr" eaLnBrk="0" hangingPunct="0"/>
            <a:r>
              <a:rPr lang="en-GB" altLang="en-US" sz="1400" b="1">
                <a:latin typeface="Arial" panose="020B0604020202020204" pitchFamily="34" charset="0"/>
                <a:cs typeface="Arial" panose="020B0604020202020204" pitchFamily="34" charset="0"/>
              </a:rPr>
              <a:t>Machines</a:t>
            </a:r>
          </a:p>
        </p:txBody>
      </p:sp>
      <p:sp>
        <p:nvSpPr>
          <p:cNvPr id="51" name="Rectangle 16">
            <a:extLst>
              <a:ext uri="{FF2B5EF4-FFF2-40B4-BE49-F238E27FC236}">
                <a16:creationId xmlns:a16="http://schemas.microsoft.com/office/drawing/2014/main" id="{41E6939E-7EA8-4923-8216-61789384A841}"/>
              </a:ext>
            </a:extLst>
          </p:cNvPr>
          <p:cNvSpPr>
            <a:spLocks noChangeArrowheads="1"/>
          </p:cNvSpPr>
          <p:nvPr/>
        </p:nvSpPr>
        <p:spPr bwMode="auto">
          <a:xfrm>
            <a:off x="5178915" y="3828222"/>
            <a:ext cx="764633"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1200">
                <a:solidFill>
                  <a:srgbClr val="1D1934"/>
                </a:solidFill>
                <a:latin typeface="Arial" panose="020B0604020202020204" pitchFamily="34" charset="0"/>
                <a:cs typeface="Arial" panose="020B0604020202020204" pitchFamily="34" charset="0"/>
              </a:rPr>
              <a:t>Machine</a:t>
            </a:r>
          </a:p>
          <a:p>
            <a:pPr eaLnBrk="0" hangingPunct="0"/>
            <a:r>
              <a:rPr lang="en-GB" altLang="en-US" sz="1200">
                <a:solidFill>
                  <a:srgbClr val="1D1934"/>
                </a:solidFill>
                <a:latin typeface="Arial" panose="020B0604020202020204" pitchFamily="34" charset="0"/>
                <a:cs typeface="Arial" panose="020B0604020202020204" pitchFamily="34" charset="0"/>
              </a:rPr>
              <a:t>failure</a:t>
            </a:r>
          </a:p>
        </p:txBody>
      </p:sp>
      <p:sp>
        <p:nvSpPr>
          <p:cNvPr id="52" name="Rectangle 16">
            <a:extLst>
              <a:ext uri="{FF2B5EF4-FFF2-40B4-BE49-F238E27FC236}">
                <a16:creationId xmlns:a16="http://schemas.microsoft.com/office/drawing/2014/main" id="{C629663A-4481-48A4-8CA7-1BFD007B8A69}"/>
              </a:ext>
            </a:extLst>
          </p:cNvPr>
          <p:cNvSpPr>
            <a:spLocks noChangeArrowheads="1"/>
          </p:cNvSpPr>
          <p:nvPr/>
        </p:nvSpPr>
        <p:spPr bwMode="auto">
          <a:xfrm>
            <a:off x="3706950" y="3475608"/>
            <a:ext cx="1062791"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r" eaLnBrk="0" hangingPunct="0"/>
            <a:r>
              <a:rPr lang="en-GB" altLang="en-US" sz="1200" dirty="0">
                <a:solidFill>
                  <a:srgbClr val="1D1934"/>
                </a:solidFill>
                <a:latin typeface="Arial" panose="020B0604020202020204" pitchFamily="34" charset="0"/>
                <a:cs typeface="Arial" panose="020B0604020202020204" pitchFamily="34" charset="0"/>
              </a:rPr>
              <a:t>Poor</a:t>
            </a:r>
          </a:p>
          <a:p>
            <a:pPr algn="r" eaLnBrk="0" hangingPunct="0"/>
            <a:r>
              <a:rPr lang="en-GB" altLang="en-US" sz="1200" dirty="0">
                <a:solidFill>
                  <a:srgbClr val="1D1934"/>
                </a:solidFill>
                <a:latin typeface="Arial" panose="020B0604020202020204" pitchFamily="34" charset="0"/>
                <a:cs typeface="Arial" panose="020B0604020202020204" pitchFamily="34" charset="0"/>
              </a:rPr>
              <a:t>maintenance</a:t>
            </a:r>
          </a:p>
        </p:txBody>
      </p:sp>
      <p:sp>
        <p:nvSpPr>
          <p:cNvPr id="53" name="Rectangle 16">
            <a:extLst>
              <a:ext uri="{FF2B5EF4-FFF2-40B4-BE49-F238E27FC236}">
                <a16:creationId xmlns:a16="http://schemas.microsoft.com/office/drawing/2014/main" id="{FABDBAE8-20C3-4683-997E-075C3C559EB5}"/>
              </a:ext>
            </a:extLst>
          </p:cNvPr>
          <p:cNvSpPr>
            <a:spLocks noChangeArrowheads="1"/>
          </p:cNvSpPr>
          <p:nvPr/>
        </p:nvSpPr>
        <p:spPr bwMode="auto">
          <a:xfrm>
            <a:off x="3820412" y="4365535"/>
            <a:ext cx="960776"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GB" altLang="en-US" sz="1200" dirty="0">
                <a:solidFill>
                  <a:srgbClr val="1D1934"/>
                </a:solidFill>
                <a:latin typeface="Arial" panose="020B0604020202020204" pitchFamily="34" charset="0"/>
                <a:cs typeface="Arial" panose="020B0604020202020204" pitchFamily="34" charset="0"/>
              </a:rPr>
              <a:t>Technology</a:t>
            </a:r>
          </a:p>
          <a:p>
            <a:pPr eaLnBrk="0" hangingPunct="0"/>
            <a:r>
              <a:rPr lang="en-GB" altLang="en-US" sz="1200" dirty="0">
                <a:solidFill>
                  <a:srgbClr val="1D1934"/>
                </a:solidFill>
                <a:latin typeface="Arial" panose="020B0604020202020204" pitchFamily="34" charset="0"/>
                <a:cs typeface="Arial" panose="020B0604020202020204" pitchFamily="34" charset="0"/>
              </a:rPr>
              <a:t>outdated</a:t>
            </a:r>
          </a:p>
        </p:txBody>
      </p:sp>
      <p:sp>
        <p:nvSpPr>
          <p:cNvPr id="54" name="Rectangle 12">
            <a:extLst>
              <a:ext uri="{FF2B5EF4-FFF2-40B4-BE49-F238E27FC236}">
                <a16:creationId xmlns:a16="http://schemas.microsoft.com/office/drawing/2014/main" id="{BA8AC446-FCED-415A-BF88-69D98550A595}"/>
              </a:ext>
            </a:extLst>
          </p:cNvPr>
          <p:cNvSpPr>
            <a:spLocks noChangeArrowheads="1"/>
          </p:cNvSpPr>
          <p:nvPr/>
        </p:nvSpPr>
        <p:spPr bwMode="auto">
          <a:xfrm>
            <a:off x="2277263" y="5029576"/>
            <a:ext cx="1065997"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hangingPunct="0"/>
            <a:r>
              <a:rPr lang="en-US" altLang="en-US" sz="1200">
                <a:solidFill>
                  <a:srgbClr val="1D1934"/>
                </a:solidFill>
                <a:latin typeface="Arial" panose="020B0604020202020204" pitchFamily="34" charset="0"/>
                <a:cs typeface="Arial" panose="020B0604020202020204" pitchFamily="34" charset="0"/>
              </a:rPr>
              <a:t>Lack of team</a:t>
            </a:r>
          </a:p>
          <a:p>
            <a:pPr eaLnBrk="0" hangingPunct="0"/>
            <a:r>
              <a:rPr lang="en-US" altLang="en-US" sz="1200">
                <a:solidFill>
                  <a:srgbClr val="1D1934"/>
                </a:solidFill>
                <a:latin typeface="Arial" panose="020B0604020202020204" pitchFamily="34" charset="0"/>
                <a:cs typeface="Arial" panose="020B0604020202020204" pitchFamily="34" charset="0"/>
              </a:rPr>
              <a:t>working</a:t>
            </a:r>
          </a:p>
        </p:txBody>
      </p:sp>
      <p:cxnSp>
        <p:nvCxnSpPr>
          <p:cNvPr id="55" name="Straight Connector 54">
            <a:extLst>
              <a:ext uri="{FF2B5EF4-FFF2-40B4-BE49-F238E27FC236}">
                <a16:creationId xmlns:a16="http://schemas.microsoft.com/office/drawing/2014/main" id="{B52FD393-7622-4A4E-A912-B3672B5E0D99}"/>
              </a:ext>
            </a:extLst>
          </p:cNvPr>
          <p:cNvCxnSpPr>
            <a:cxnSpLocks/>
          </p:cNvCxnSpPr>
          <p:nvPr/>
        </p:nvCxnSpPr>
        <p:spPr>
          <a:xfrm>
            <a:off x="2380329" y="4813578"/>
            <a:ext cx="302163" cy="237328"/>
          </a:xfrm>
          <a:prstGeom prst="line">
            <a:avLst/>
          </a:prstGeom>
        </p:spPr>
        <p:style>
          <a:lnRef idx="2">
            <a:schemeClr val="dk1"/>
          </a:lnRef>
          <a:fillRef idx="0">
            <a:schemeClr val="dk1"/>
          </a:fillRef>
          <a:effectRef idx="1">
            <a:schemeClr val="dk1"/>
          </a:effectRef>
          <a:fontRef idx="minor">
            <a:schemeClr val="tx1"/>
          </a:fontRef>
        </p:style>
      </p:cxnSp>
      <p:sp>
        <p:nvSpPr>
          <p:cNvPr id="56" name="TextBox 55">
            <a:extLst>
              <a:ext uri="{FF2B5EF4-FFF2-40B4-BE49-F238E27FC236}">
                <a16:creationId xmlns:a16="http://schemas.microsoft.com/office/drawing/2014/main" id="{2CF2DE3A-3F0E-45AF-8BFF-1539A334F81C}"/>
              </a:ext>
            </a:extLst>
          </p:cNvPr>
          <p:cNvSpPr txBox="1"/>
          <p:nvPr/>
        </p:nvSpPr>
        <p:spPr>
          <a:xfrm>
            <a:off x="9661551" y="6369189"/>
            <a:ext cx="2484253" cy="246221"/>
          </a:xfrm>
          <a:prstGeom prst="rect">
            <a:avLst/>
          </a:prstGeom>
          <a:noFill/>
        </p:spPr>
        <p:txBody>
          <a:bodyPr wrap="square" rtlCol="0">
            <a:spAutoFit/>
          </a:bodyPr>
          <a:lstStyle/>
          <a:p>
            <a:r>
              <a:rPr lang="en-US" sz="1000" i="1">
                <a:latin typeface="Arial" panose="020B0604020202020204" pitchFamily="34" charset="0"/>
                <a:cs typeface="Arial" panose="020B0604020202020204" pitchFamily="34" charset="0"/>
              </a:rPr>
              <a:t>Source: Dyason M., Kaye M.</a:t>
            </a:r>
            <a:endParaRPr lang="en-GB" sz="1000" i="1">
              <a:latin typeface="Arial" panose="020B0604020202020204" pitchFamily="34" charset="0"/>
              <a:cs typeface="Arial" panose="020B0604020202020204" pitchFamily="34" charset="0"/>
            </a:endParaRPr>
          </a:p>
        </p:txBody>
      </p:sp>
      <p:sp>
        <p:nvSpPr>
          <p:cNvPr id="57" name="Cloud tech for SMEs">
            <a:extLst>
              <a:ext uri="{FF2B5EF4-FFF2-40B4-BE49-F238E27FC236}">
                <a16:creationId xmlns:a16="http://schemas.microsoft.com/office/drawing/2014/main" id="{11BF2717-3953-48A1-B13B-0AE22692400A}"/>
              </a:ext>
            </a:extLst>
          </p:cNvPr>
          <p:cNvSpPr txBox="1"/>
          <p:nvPr/>
        </p:nvSpPr>
        <p:spPr>
          <a:xfrm>
            <a:off x="3040867" y="500226"/>
            <a:ext cx="2411448" cy="5030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2800" b="1">
                <a:solidFill>
                  <a:srgbClr val="FFB000"/>
                </a:solidFill>
                <a:latin typeface="Arial" panose="020B0604020202020204" pitchFamily="34" charset="0"/>
                <a:ea typeface="+mj-ea"/>
                <a:cs typeface="Arial" panose="020B0604020202020204" pitchFamily="34" charset="0"/>
              </a:rPr>
              <a:t>Example 2:</a:t>
            </a:r>
            <a:endParaRPr sz="2800" b="1">
              <a:solidFill>
                <a:srgbClr val="FFB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4555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tech for SMEs">
            <a:extLst>
              <a:ext uri="{FF2B5EF4-FFF2-40B4-BE49-F238E27FC236}">
                <a16:creationId xmlns:a16="http://schemas.microsoft.com/office/drawing/2014/main" id="{2E1B9BBA-07B8-4FCA-B1E5-0EB1BBFDC080}"/>
              </a:ext>
            </a:extLst>
          </p:cNvPr>
          <p:cNvSpPr txBox="1"/>
          <p:nvPr/>
        </p:nvSpPr>
        <p:spPr>
          <a:xfrm>
            <a:off x="1468596" y="1630152"/>
            <a:ext cx="10903451" cy="579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Step 1: Issue Identification</a:t>
            </a:r>
          </a:p>
        </p:txBody>
      </p:sp>
      <p:sp>
        <p:nvSpPr>
          <p:cNvPr id="3" name="Officid ea sunditias ab ipid estio vollupt atibus dolorerferum qui dolore sedit esequi voloreped mi, sanisqu aerorerest…">
            <a:extLst>
              <a:ext uri="{FF2B5EF4-FFF2-40B4-BE49-F238E27FC236}">
                <a16:creationId xmlns:a16="http://schemas.microsoft.com/office/drawing/2014/main" id="{CBD1B48A-8F31-4C8D-86DB-C1881926D237}"/>
              </a:ext>
            </a:extLst>
          </p:cNvPr>
          <p:cNvSpPr txBox="1"/>
          <p:nvPr/>
        </p:nvSpPr>
        <p:spPr>
          <a:xfrm>
            <a:off x="1468596" y="2421901"/>
            <a:ext cx="8629561" cy="35848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nSpc>
                <a:spcPct val="90000"/>
              </a:lnSpc>
              <a:spcBef>
                <a:spcPts val="750"/>
              </a:spcBef>
              <a:buClr>
                <a:srgbClr val="FFB000"/>
              </a:buClr>
              <a:buSzPct val="100000"/>
              <a:defRPr sz="4000" b="0">
                <a:solidFill>
                  <a:srgbClr val="8A418F"/>
                </a:solidFill>
              </a:defRPr>
            </a:pPr>
            <a:r>
              <a:rPr lang="en-GB" sz="3200">
                <a:solidFill>
                  <a:srgbClr val="1D1934"/>
                </a:solidFill>
                <a:latin typeface="Arial" panose="020B0604020202020204" pitchFamily="34" charset="0"/>
                <a:cs typeface="Arial" panose="020B0604020202020204" pitchFamily="34" charset="0"/>
              </a:rPr>
              <a:t>This could be:</a:t>
            </a:r>
          </a:p>
          <a:p>
            <a:pPr marL="342900" indent="-342900">
              <a:lnSpc>
                <a:spcPct val="90000"/>
              </a:lnSpc>
              <a:spcBef>
                <a:spcPts val="750"/>
              </a:spcBef>
              <a:buClr>
                <a:srgbClr val="FFB000"/>
              </a:buClr>
              <a:buSzPct val="100000"/>
              <a:buFont typeface="Arial" panose="020B0604020202020204" pitchFamily="34" charset="0"/>
              <a:buChar char="•"/>
              <a:defRPr sz="4000" b="0">
                <a:solidFill>
                  <a:srgbClr val="8A418F"/>
                </a:solidFill>
              </a:defRPr>
            </a:pPr>
            <a:r>
              <a:rPr lang="en-GB" sz="3200">
                <a:solidFill>
                  <a:srgbClr val="1D1934"/>
                </a:solidFill>
                <a:latin typeface="Arial" panose="020B0604020202020204" pitchFamily="34" charset="0"/>
                <a:cs typeface="Arial" panose="020B0604020202020204" pitchFamily="34" charset="0"/>
              </a:rPr>
              <a:t>The most ‘burning’ issue</a:t>
            </a:r>
          </a:p>
          <a:p>
            <a:pPr marL="342900" indent="-342900">
              <a:lnSpc>
                <a:spcPct val="90000"/>
              </a:lnSpc>
              <a:spcBef>
                <a:spcPts val="750"/>
              </a:spcBef>
              <a:buClr>
                <a:srgbClr val="FFB000"/>
              </a:buClr>
              <a:buSzPct val="100000"/>
              <a:buFont typeface="Arial" panose="020B0604020202020204" pitchFamily="34" charset="0"/>
              <a:buChar char="•"/>
              <a:defRPr sz="4000" b="0">
                <a:solidFill>
                  <a:srgbClr val="8A418F"/>
                </a:solidFill>
              </a:defRPr>
            </a:pPr>
            <a:r>
              <a:rPr lang="en-GB" sz="3200">
                <a:solidFill>
                  <a:srgbClr val="1D1934"/>
                </a:solidFill>
                <a:latin typeface="Arial" panose="020B0604020202020204" pitchFamily="34" charset="0"/>
                <a:cs typeface="Arial" panose="020B0604020202020204" pitchFamily="34" charset="0"/>
              </a:rPr>
              <a:t>What is the most undesired effect (from complaint list, how to reduce/eliminate it?)</a:t>
            </a:r>
          </a:p>
          <a:p>
            <a:pPr marL="342900" indent="-342900">
              <a:lnSpc>
                <a:spcPct val="90000"/>
              </a:lnSpc>
              <a:spcBef>
                <a:spcPts val="750"/>
              </a:spcBef>
              <a:buClr>
                <a:srgbClr val="FFB000"/>
              </a:buClr>
              <a:buSzPct val="100000"/>
              <a:buFont typeface="Arial" panose="020B0604020202020204" pitchFamily="34" charset="0"/>
              <a:buChar char="•"/>
              <a:defRPr sz="4000" b="0">
                <a:solidFill>
                  <a:srgbClr val="8A418F"/>
                </a:solidFill>
              </a:defRPr>
            </a:pPr>
            <a:r>
              <a:rPr lang="en-GB" sz="3200">
                <a:solidFill>
                  <a:srgbClr val="1D1934"/>
                </a:solidFill>
                <a:latin typeface="Arial"/>
                <a:cs typeface="Arial"/>
              </a:rPr>
              <a:t>What is the most desired effect (from compliment list, how to have more of it?)</a:t>
            </a:r>
          </a:p>
          <a:p>
            <a:pPr marL="179705" indent="-179705">
              <a:lnSpc>
                <a:spcPct val="90000"/>
              </a:lnSpc>
              <a:spcBef>
                <a:spcPts val="750"/>
              </a:spcBef>
              <a:buClr>
                <a:srgbClr val="FFB000"/>
              </a:buClr>
              <a:buSzPct val="100000"/>
              <a:buChar char="•"/>
              <a:defRPr sz="4000" b="0">
                <a:solidFill>
                  <a:srgbClr val="8A418F"/>
                </a:solidFill>
              </a:defRPr>
            </a:pPr>
            <a:endParaRPr sz="3200">
              <a:solidFill>
                <a:srgbClr val="1D19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463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FED5F7-018A-634E-8A4D-30C81BE7DCDE}"/>
              </a:ext>
            </a:extLst>
          </p:cNvPr>
          <p:cNvSpPr/>
          <p:nvPr/>
        </p:nvSpPr>
        <p:spPr>
          <a:xfrm>
            <a:off x="6785113" y="0"/>
            <a:ext cx="5406888" cy="2385391"/>
          </a:xfrm>
          <a:prstGeom prst="rect">
            <a:avLst/>
          </a:prstGeom>
          <a:pattFill prst="dkUpDiag">
            <a:fgClr>
              <a:srgbClr val="74E0C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loud tech for SMEs">
            <a:extLst>
              <a:ext uri="{FF2B5EF4-FFF2-40B4-BE49-F238E27FC236}">
                <a16:creationId xmlns:a16="http://schemas.microsoft.com/office/drawing/2014/main" id="{8F5F3094-5EDF-405A-869A-58AAA33FC718}"/>
              </a:ext>
            </a:extLst>
          </p:cNvPr>
          <p:cNvSpPr txBox="1"/>
          <p:nvPr/>
        </p:nvSpPr>
        <p:spPr>
          <a:xfrm>
            <a:off x="1370431" y="1867278"/>
            <a:ext cx="4884595" cy="10570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panose="020B0604020202020204" pitchFamily="34" charset="0"/>
                <a:ea typeface="+mj-ea"/>
                <a:cs typeface="Arial" panose="020B0604020202020204" pitchFamily="34" charset="0"/>
              </a:rPr>
              <a:t>Step 2: Conduct Cause-Effect Analysis</a:t>
            </a:r>
          </a:p>
        </p:txBody>
      </p:sp>
      <p:sp>
        <p:nvSpPr>
          <p:cNvPr id="3" name="Officid ea sunditias ab ipid estio vollupt atibus dolorerferum qui dolore sedit esequi voloreped mi, sanisqu aerorerest…">
            <a:extLst>
              <a:ext uri="{FF2B5EF4-FFF2-40B4-BE49-F238E27FC236}">
                <a16:creationId xmlns:a16="http://schemas.microsoft.com/office/drawing/2014/main" id="{E112C57B-C2EA-45EA-AB80-1882DFE3717E}"/>
              </a:ext>
            </a:extLst>
          </p:cNvPr>
          <p:cNvSpPr txBox="1"/>
          <p:nvPr/>
        </p:nvSpPr>
        <p:spPr>
          <a:xfrm>
            <a:off x="1370431" y="3212848"/>
            <a:ext cx="8409673" cy="25959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nSpc>
                <a:spcPct val="90000"/>
              </a:lnSpc>
              <a:spcBef>
                <a:spcPts val="750"/>
              </a:spcBef>
              <a:buClr>
                <a:srgbClr val="E6005B"/>
              </a:buClr>
              <a:buSzPct val="100000"/>
              <a:defRPr sz="4000" b="0">
                <a:solidFill>
                  <a:srgbClr val="8A418F"/>
                </a:solidFill>
              </a:defRPr>
            </a:pPr>
            <a:r>
              <a:rPr lang="en-GB" sz="3200">
                <a:solidFill>
                  <a:srgbClr val="1D1934"/>
                </a:solidFill>
                <a:latin typeface="Arial" panose="020B0604020202020204" pitchFamily="34" charset="0"/>
                <a:cs typeface="Arial" panose="020B0604020202020204" pitchFamily="34" charset="0"/>
              </a:rPr>
              <a:t>Engage your team members to brainstorm…</a:t>
            </a:r>
            <a:endParaRPr lang="en-US">
              <a:solidFill>
                <a:srgbClr val="1D1934"/>
              </a:solidFill>
            </a:endParaRPr>
          </a:p>
          <a:p>
            <a:pPr marL="342900" indent="-342900">
              <a:lnSpc>
                <a:spcPct val="90000"/>
              </a:lnSpc>
              <a:spcBef>
                <a:spcPts val="750"/>
              </a:spcBef>
              <a:buClr>
                <a:srgbClr val="FFB000"/>
              </a:buClr>
              <a:buSzPct val="100000"/>
              <a:buFont typeface="Arial" panose="020B0604020202020204" pitchFamily="34" charset="0"/>
              <a:buChar char="•"/>
              <a:defRPr sz="4000" b="0">
                <a:solidFill>
                  <a:srgbClr val="8A418F"/>
                </a:solidFill>
              </a:defRPr>
            </a:pPr>
            <a:r>
              <a:rPr lang="en-GB" sz="3200">
                <a:solidFill>
                  <a:srgbClr val="1D1934"/>
                </a:solidFill>
                <a:latin typeface="Arial" panose="020B0604020202020204" pitchFamily="34" charset="0"/>
                <a:cs typeface="Arial" panose="020B0604020202020204" pitchFamily="34" charset="0"/>
              </a:rPr>
              <a:t>Any common root cause? </a:t>
            </a:r>
          </a:p>
          <a:p>
            <a:pPr marL="342900" indent="-342900">
              <a:lnSpc>
                <a:spcPct val="90000"/>
              </a:lnSpc>
              <a:spcBef>
                <a:spcPts val="750"/>
              </a:spcBef>
              <a:buClr>
                <a:srgbClr val="FFB000"/>
              </a:buClr>
              <a:buSzPct val="100000"/>
              <a:buFont typeface="Arial" panose="020B0604020202020204" pitchFamily="34" charset="0"/>
              <a:buChar char="•"/>
              <a:defRPr sz="4000" b="0">
                <a:solidFill>
                  <a:srgbClr val="8A418F"/>
                </a:solidFill>
              </a:defRPr>
            </a:pPr>
            <a:r>
              <a:rPr lang="en-GB" sz="3200">
                <a:solidFill>
                  <a:srgbClr val="1D1934"/>
                </a:solidFill>
                <a:latin typeface="Arial" panose="020B0604020202020204" pitchFamily="34" charset="0"/>
                <a:cs typeface="Arial" panose="020B0604020202020204" pitchFamily="34" charset="0"/>
              </a:rPr>
              <a:t>Any correlation between root causes?</a:t>
            </a:r>
          </a:p>
          <a:p>
            <a:pPr marL="342900" indent="-342900">
              <a:lnSpc>
                <a:spcPct val="90000"/>
              </a:lnSpc>
              <a:spcBef>
                <a:spcPts val="750"/>
              </a:spcBef>
              <a:buClr>
                <a:srgbClr val="FFB000"/>
              </a:buClr>
              <a:buSzPct val="100000"/>
              <a:buFont typeface="Arial" panose="020B0604020202020204" pitchFamily="34" charset="0"/>
              <a:buChar char="•"/>
              <a:defRPr sz="4000" b="0">
                <a:solidFill>
                  <a:srgbClr val="8A418F"/>
                </a:solidFill>
              </a:defRPr>
            </a:pPr>
            <a:r>
              <a:rPr lang="en-GB" sz="3200">
                <a:solidFill>
                  <a:srgbClr val="1D1934"/>
                </a:solidFill>
                <a:latin typeface="Arial" panose="020B0604020202020204" pitchFamily="34" charset="0"/>
                <a:cs typeface="Arial" panose="020B0604020202020204" pitchFamily="34" charset="0"/>
              </a:rPr>
              <a:t>Any main ‘constraint’ or ‘bottleneck’ in the flow of value</a:t>
            </a:r>
            <a:endParaRPr sz="3200">
              <a:solidFill>
                <a:srgbClr val="1D1934"/>
              </a:solidFill>
              <a:latin typeface="Arial" panose="020B0604020202020204" pitchFamily="34" charset="0"/>
              <a:cs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8088DE0C-BBCF-C14A-B502-30027AA0F5ED}"/>
              </a:ext>
            </a:extLst>
          </p:cNvPr>
          <p:cNvPicPr>
            <a:picLocks noChangeAspect="1"/>
          </p:cNvPicPr>
          <p:nvPr/>
        </p:nvPicPr>
        <p:blipFill>
          <a:blip r:embed="rId2"/>
          <a:stretch>
            <a:fillRect/>
          </a:stretch>
        </p:blipFill>
        <p:spPr>
          <a:xfrm>
            <a:off x="7169425" y="382858"/>
            <a:ext cx="4518715" cy="2541441"/>
          </a:xfrm>
          <a:prstGeom prst="rect">
            <a:avLst/>
          </a:prstGeom>
        </p:spPr>
      </p:pic>
    </p:spTree>
    <p:extLst>
      <p:ext uri="{BB962C8B-B14F-4D97-AF65-F5344CB8AC3E}">
        <p14:creationId xmlns:p14="http://schemas.microsoft.com/office/powerpoint/2010/main" val="2519174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tech for SMEs">
            <a:extLst>
              <a:ext uri="{FF2B5EF4-FFF2-40B4-BE49-F238E27FC236}">
                <a16:creationId xmlns:a16="http://schemas.microsoft.com/office/drawing/2014/main" id="{8F5F3094-5EDF-405A-869A-58AAA33FC718}"/>
              </a:ext>
            </a:extLst>
          </p:cNvPr>
          <p:cNvSpPr txBox="1"/>
          <p:nvPr/>
        </p:nvSpPr>
        <p:spPr>
          <a:xfrm>
            <a:off x="841184" y="1159513"/>
            <a:ext cx="7369045" cy="5645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a:ea typeface="+mj-ea"/>
                <a:cs typeface="Arial"/>
              </a:rPr>
              <a:t>Step 3: Identify Waste - </a:t>
            </a:r>
            <a:r>
              <a:rPr lang="en-GB" sz="3200" b="1">
                <a:solidFill>
                  <a:srgbClr val="1D1934"/>
                </a:solidFill>
                <a:latin typeface="Arial"/>
                <a:ea typeface="+mj-ea"/>
                <a:cs typeface="Arial"/>
              </a:rPr>
              <a:t>TIMWOODS</a:t>
            </a:r>
            <a:endParaRPr lang="en-US">
              <a:solidFill>
                <a:srgbClr val="1D1934"/>
              </a:solidFill>
              <a:ea typeface="+mj-ea"/>
            </a:endParaRPr>
          </a:p>
        </p:txBody>
      </p:sp>
      <p:sp>
        <p:nvSpPr>
          <p:cNvPr id="7" name="TextBox 6">
            <a:extLst>
              <a:ext uri="{FF2B5EF4-FFF2-40B4-BE49-F238E27FC236}">
                <a16:creationId xmlns:a16="http://schemas.microsoft.com/office/drawing/2014/main" id="{EC5FD0B1-13B8-4A34-A184-C398EA05A4D3}"/>
              </a:ext>
            </a:extLst>
          </p:cNvPr>
          <p:cNvSpPr txBox="1"/>
          <p:nvPr/>
        </p:nvSpPr>
        <p:spPr>
          <a:xfrm>
            <a:off x="8210229" y="6388189"/>
            <a:ext cx="3481826" cy="246221"/>
          </a:xfrm>
          <a:prstGeom prst="rect">
            <a:avLst/>
          </a:prstGeom>
          <a:noFill/>
        </p:spPr>
        <p:txBody>
          <a:bodyPr wrap="square" rtlCol="0">
            <a:spAutoFit/>
          </a:bodyPr>
          <a:lstStyle/>
          <a:p>
            <a:r>
              <a:rPr lang="en-US" sz="1000" i="1" dirty="0">
                <a:latin typeface="Arial" panose="020B0604020202020204" pitchFamily="34" charset="0"/>
                <a:cs typeface="Arial" panose="020B0604020202020204" pitchFamily="34" charset="0"/>
              </a:rPr>
              <a:t>Source: </a:t>
            </a:r>
            <a:r>
              <a:rPr lang="en-GB" sz="1000" i="1" dirty="0">
                <a:latin typeface="Arial" panose="020B0604020202020204" pitchFamily="34" charset="0"/>
                <a:cs typeface="Arial" panose="020B0604020202020204" pitchFamily="34" charset="0"/>
              </a:rPr>
              <a:t>Ohno, T., &amp; </a:t>
            </a:r>
            <a:r>
              <a:rPr lang="en-GB" sz="1000" i="1" dirty="0" err="1">
                <a:latin typeface="Arial" panose="020B0604020202020204" pitchFamily="34" charset="0"/>
                <a:cs typeface="Arial" panose="020B0604020202020204" pitchFamily="34" charset="0"/>
              </a:rPr>
              <a:t>Bodek</a:t>
            </a:r>
            <a:r>
              <a:rPr lang="en-GB" sz="1000" i="1" dirty="0">
                <a:latin typeface="Arial" panose="020B0604020202020204" pitchFamily="34" charset="0"/>
                <a:cs typeface="Arial" panose="020B0604020202020204" pitchFamily="34" charset="0"/>
              </a:rPr>
              <a:t>, N. (2019)</a:t>
            </a:r>
            <a:r>
              <a:rPr lang="en-US" sz="1000" i="1" dirty="0">
                <a:latin typeface="Arial" panose="020B0604020202020204" pitchFamily="34" charset="0"/>
                <a:cs typeface="Arial" panose="020B0604020202020204" pitchFamily="34" charset="0"/>
              </a:rPr>
              <a:t>.</a:t>
            </a:r>
            <a:endParaRPr lang="en-GB" sz="1000" i="1" dirty="0">
              <a:latin typeface="Arial" panose="020B0604020202020204" pitchFamily="34" charset="0"/>
              <a:cs typeface="Arial" panose="020B0604020202020204" pitchFamily="34" charset="0"/>
            </a:endParaRPr>
          </a:p>
        </p:txBody>
      </p:sp>
      <p:pic>
        <p:nvPicPr>
          <p:cNvPr id="5" name="Picture 4" descr="Diagram&#10;&#10;Description automatically generated with medium confidence">
            <a:extLst>
              <a:ext uri="{FF2B5EF4-FFF2-40B4-BE49-F238E27FC236}">
                <a16:creationId xmlns:a16="http://schemas.microsoft.com/office/drawing/2014/main" id="{3F609013-3C8E-084D-8695-4B51F433A2B7}"/>
              </a:ext>
            </a:extLst>
          </p:cNvPr>
          <p:cNvPicPr>
            <a:picLocks noChangeAspect="1"/>
          </p:cNvPicPr>
          <p:nvPr/>
        </p:nvPicPr>
        <p:blipFill>
          <a:blip r:embed="rId2"/>
          <a:stretch>
            <a:fillRect/>
          </a:stretch>
        </p:blipFill>
        <p:spPr>
          <a:xfrm>
            <a:off x="687457" y="1578317"/>
            <a:ext cx="9065466" cy="4464674"/>
          </a:xfrm>
          <a:prstGeom prst="rect">
            <a:avLst/>
          </a:prstGeom>
        </p:spPr>
      </p:pic>
    </p:spTree>
    <p:extLst>
      <p:ext uri="{BB962C8B-B14F-4D97-AF65-F5344CB8AC3E}">
        <p14:creationId xmlns:p14="http://schemas.microsoft.com/office/powerpoint/2010/main" val="130761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fficid ea sunditias ab ipid estio vollupt atibus dolorerferum qui dolore sedit esequi voloreped mi, sanisqu aerorerest…">
            <a:extLst>
              <a:ext uri="{FF2B5EF4-FFF2-40B4-BE49-F238E27FC236}">
                <a16:creationId xmlns:a16="http://schemas.microsoft.com/office/drawing/2014/main" id="{856E36DA-12F3-0C48-A440-502400703589}"/>
              </a:ext>
            </a:extLst>
          </p:cNvPr>
          <p:cNvSpPr txBox="1"/>
          <p:nvPr/>
        </p:nvSpPr>
        <p:spPr>
          <a:xfrm>
            <a:off x="1459201" y="1982791"/>
            <a:ext cx="8501477" cy="40347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defTabSz="410766" hangingPunct="0">
              <a:lnSpc>
                <a:spcPts val="2340"/>
              </a:lnSpc>
              <a:spcAft>
                <a:spcPts val="600"/>
              </a:spcAft>
            </a:pPr>
            <a:r>
              <a:rPr lang="en-GB" sz="2200" b="1" kern="0">
                <a:solidFill>
                  <a:srgbClr val="FBB002"/>
                </a:solidFill>
                <a:latin typeface="Arial" panose="020B0604020202020204" pitchFamily="34" charset="0"/>
                <a:cs typeface="Arial" panose="020B0604020202020204" pitchFamily="34" charset="0"/>
                <a:sym typeface="Helvetica Neue"/>
              </a:rPr>
              <a:t>By the end of the module you will:</a:t>
            </a:r>
            <a:endParaRPr lang="en-GB" sz="2200" b="1" kern="0">
              <a:solidFill>
                <a:prstClr val="white"/>
              </a:solidFill>
              <a:latin typeface="Arial" panose="020B0604020202020204" pitchFamily="34" charset="0"/>
              <a:cs typeface="Arial" panose="020B0604020202020204" pitchFamily="34" charset="0"/>
              <a:sym typeface="Helvetica Neue"/>
            </a:endParaRPr>
          </a:p>
          <a:p>
            <a:pPr marL="319500" indent="-319500" defTabSz="410766" hangingPunct="0">
              <a:lnSpc>
                <a:spcPts val="2340"/>
              </a:lnSpc>
              <a:spcBef>
                <a:spcPts val="750"/>
              </a:spcBef>
              <a:spcAft>
                <a:spcPts val="600"/>
              </a:spcAft>
              <a:buClr>
                <a:srgbClr val="FBB102"/>
              </a:buClr>
              <a:buFont typeface="+mj-lt"/>
              <a:buAutoNum type="arabicPeriod"/>
            </a:pPr>
            <a:r>
              <a:rPr lang="en-GB" sz="2200">
                <a:solidFill>
                  <a:schemeClr val="bg1"/>
                </a:solidFill>
                <a:latin typeface="Arial" panose="020B0604020202020204" pitchFamily="34" charset="0"/>
                <a:cs typeface="Arial" panose="020B0604020202020204" pitchFamily="34" charset="0"/>
              </a:rPr>
              <a:t>Understand the role of operations within your business and how to take a systemic approach to aligning operations with marketing strategy</a:t>
            </a:r>
          </a:p>
          <a:p>
            <a:pPr marL="319500" indent="-319500" defTabSz="410766" hangingPunct="0">
              <a:lnSpc>
                <a:spcPts val="2340"/>
              </a:lnSpc>
              <a:spcBef>
                <a:spcPts val="750"/>
              </a:spcBef>
              <a:spcAft>
                <a:spcPts val="600"/>
              </a:spcAft>
              <a:buClr>
                <a:srgbClr val="FBB102"/>
              </a:buClr>
              <a:buFont typeface="+mj-lt"/>
              <a:buAutoNum type="arabicPeriod"/>
            </a:pPr>
            <a:r>
              <a:rPr lang="en-GB" sz="2200">
                <a:solidFill>
                  <a:schemeClr val="bg1"/>
                </a:solidFill>
                <a:latin typeface="Arial" panose="020B0604020202020204" pitchFamily="34" charset="0"/>
                <a:cs typeface="Arial" panose="020B0604020202020204" pitchFamily="34" charset="0"/>
              </a:rPr>
              <a:t>Be able to analyse the operations within your business using a value flow map </a:t>
            </a:r>
          </a:p>
          <a:p>
            <a:pPr marL="319500" indent="-319500" defTabSz="410766" hangingPunct="0">
              <a:lnSpc>
                <a:spcPts val="2340"/>
              </a:lnSpc>
              <a:spcBef>
                <a:spcPts val="750"/>
              </a:spcBef>
              <a:spcAft>
                <a:spcPts val="600"/>
              </a:spcAft>
              <a:buClr>
                <a:srgbClr val="FBB102"/>
              </a:buClr>
              <a:buFont typeface="+mj-lt"/>
              <a:buAutoNum type="arabicPeriod"/>
            </a:pPr>
            <a:r>
              <a:rPr lang="en-GB" sz="2200">
                <a:solidFill>
                  <a:schemeClr val="bg1"/>
                </a:solidFill>
                <a:latin typeface="Arial" panose="020B0604020202020204" pitchFamily="34" charset="0"/>
                <a:cs typeface="Arial" panose="020B0604020202020204" pitchFamily="34" charset="0"/>
              </a:rPr>
              <a:t>Have considered an approach to key measurements and continuous improvement that engages teams and creates a culture of continuous improvement in value flow</a:t>
            </a:r>
          </a:p>
          <a:p>
            <a:pPr marL="319500" indent="-319500" defTabSz="410766" hangingPunct="0">
              <a:lnSpc>
                <a:spcPts val="2340"/>
              </a:lnSpc>
              <a:spcBef>
                <a:spcPts val="750"/>
              </a:spcBef>
              <a:spcAft>
                <a:spcPts val="600"/>
              </a:spcAft>
              <a:buClr>
                <a:srgbClr val="FBB102"/>
              </a:buClr>
              <a:buFont typeface="+mj-lt"/>
              <a:buAutoNum type="arabicPeriod"/>
            </a:pPr>
            <a:r>
              <a:rPr lang="en-GB" sz="2200">
                <a:solidFill>
                  <a:schemeClr val="bg1"/>
                </a:solidFill>
                <a:latin typeface="Arial" panose="020B0604020202020204" pitchFamily="34" charset="0"/>
                <a:cs typeface="Arial" panose="020B0604020202020204" pitchFamily="34" charset="0"/>
              </a:rPr>
              <a:t>Recognise how your operations improvement strategy contributes towards your Growth Action Plan.</a:t>
            </a:r>
          </a:p>
        </p:txBody>
      </p:sp>
      <p:sp>
        <p:nvSpPr>
          <p:cNvPr id="3" name="Cloud tech for SMEs">
            <a:extLst>
              <a:ext uri="{FF2B5EF4-FFF2-40B4-BE49-F238E27FC236}">
                <a16:creationId xmlns:a16="http://schemas.microsoft.com/office/drawing/2014/main" id="{DE9ADC91-11BE-8B4C-929B-E08A16DA0837}"/>
              </a:ext>
            </a:extLst>
          </p:cNvPr>
          <p:cNvSpPr txBox="1"/>
          <p:nvPr/>
        </p:nvSpPr>
        <p:spPr>
          <a:xfrm>
            <a:off x="1459201" y="1382257"/>
            <a:ext cx="5918820" cy="533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noAutofit/>
          </a:bodyPr>
          <a:lstStyle>
            <a:lvl1pPr algn="l">
              <a:defRPr sz="10600">
                <a:solidFill>
                  <a:srgbClr val="D5233E"/>
                </a:solidFill>
              </a:defRPr>
            </a:lvl1pPr>
          </a:lstStyle>
          <a:p>
            <a:pPr defTabSz="410766" hangingPunct="0"/>
            <a:r>
              <a:rPr lang="en-GB" sz="3000" b="1" kern="0">
                <a:solidFill>
                  <a:srgbClr val="74E0C1"/>
                </a:solidFill>
                <a:latin typeface="Arial" panose="020B0604020202020204" pitchFamily="34" charset="0"/>
                <a:cs typeface="Arial" panose="020B0604020202020204" pitchFamily="34" charset="0"/>
                <a:sym typeface="Helvetica Neue"/>
              </a:rPr>
              <a:t>Module 10 Learning Outcomes</a:t>
            </a:r>
          </a:p>
        </p:txBody>
      </p:sp>
    </p:spTree>
    <p:extLst>
      <p:ext uri="{BB962C8B-B14F-4D97-AF65-F5344CB8AC3E}">
        <p14:creationId xmlns:p14="http://schemas.microsoft.com/office/powerpoint/2010/main" val="2356092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tech for SMEs">
            <a:extLst>
              <a:ext uri="{FF2B5EF4-FFF2-40B4-BE49-F238E27FC236}">
                <a16:creationId xmlns:a16="http://schemas.microsoft.com/office/drawing/2014/main" id="{41F7E4DA-559F-4BC7-9EBA-E7C0FFDD8CD6}"/>
              </a:ext>
            </a:extLst>
          </p:cNvPr>
          <p:cNvSpPr txBox="1"/>
          <p:nvPr/>
        </p:nvSpPr>
        <p:spPr>
          <a:xfrm>
            <a:off x="985718" y="1307245"/>
            <a:ext cx="7337866" cy="5645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a:ea typeface="+mj-ea"/>
                <a:cs typeface="Arial"/>
              </a:rPr>
              <a:t>Step 4: Look out for potential issues</a:t>
            </a:r>
          </a:p>
        </p:txBody>
      </p:sp>
      <p:sp>
        <p:nvSpPr>
          <p:cNvPr id="3" name="Officid ea sunditias ab ipid estio vollupt atibus dolorerferum qui dolore sedit esequi voloreped mi, sanisqu aerorerest…">
            <a:extLst>
              <a:ext uri="{FF2B5EF4-FFF2-40B4-BE49-F238E27FC236}">
                <a16:creationId xmlns:a16="http://schemas.microsoft.com/office/drawing/2014/main" id="{4A3B0113-91A1-4461-9960-75978635B6DB}"/>
              </a:ext>
            </a:extLst>
          </p:cNvPr>
          <p:cNvSpPr txBox="1"/>
          <p:nvPr/>
        </p:nvSpPr>
        <p:spPr>
          <a:xfrm>
            <a:off x="985718" y="2110072"/>
            <a:ext cx="10146108" cy="6815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nSpc>
                <a:spcPct val="90000"/>
              </a:lnSpc>
              <a:spcBef>
                <a:spcPts val="750"/>
              </a:spcBef>
              <a:buClr>
                <a:srgbClr val="E6005B"/>
              </a:buClr>
              <a:buSzPct val="100000"/>
              <a:defRPr sz="4000" b="0">
                <a:solidFill>
                  <a:srgbClr val="8A418F"/>
                </a:solidFill>
              </a:defRPr>
            </a:pPr>
            <a:r>
              <a:rPr lang="en-GB" sz="2200" b="1">
                <a:solidFill>
                  <a:srgbClr val="1D1934"/>
                </a:solidFill>
                <a:latin typeface="Arial"/>
                <a:cs typeface="Arial"/>
              </a:rPr>
              <a:t>The following practices cause non value-added processes (Smith, 2010) and could be eliminated</a:t>
            </a:r>
            <a:endParaRPr sz="2200" b="1">
              <a:solidFill>
                <a:srgbClr val="1D1934"/>
              </a:solidFill>
              <a:latin typeface="Arial"/>
              <a:cs typeface="Arial"/>
            </a:endParaRPr>
          </a:p>
        </p:txBody>
      </p:sp>
      <p:sp>
        <p:nvSpPr>
          <p:cNvPr id="4" name="Officid ea sunditias ab ipid estio vollupt atibus dolorerferum qui dolore sedit esequi voloreped mi, sanisqu aerorerest…">
            <a:extLst>
              <a:ext uri="{FF2B5EF4-FFF2-40B4-BE49-F238E27FC236}">
                <a16:creationId xmlns:a16="http://schemas.microsoft.com/office/drawing/2014/main" id="{5CFC2C33-09F3-44A0-A8AE-3F15B061036B}"/>
              </a:ext>
            </a:extLst>
          </p:cNvPr>
          <p:cNvSpPr txBox="1"/>
          <p:nvPr/>
        </p:nvSpPr>
        <p:spPr>
          <a:xfrm>
            <a:off x="985718" y="2884080"/>
            <a:ext cx="10439653" cy="37654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lvl="0">
              <a:spcAft>
                <a:spcPts val="1200"/>
              </a:spcAft>
            </a:pPr>
            <a:r>
              <a:rPr lang="en-GB" sz="1900" b="1">
                <a:solidFill>
                  <a:srgbClr val="1D1934"/>
                </a:solidFill>
                <a:latin typeface="Arial" panose="020B0604020202020204" pitchFamily="34" charset="0"/>
                <a:cs typeface="Arial" panose="020B0604020202020204" pitchFamily="34" charset="0"/>
              </a:rPr>
              <a:t>Authority ambiguity:</a:t>
            </a:r>
            <a:r>
              <a:rPr lang="en-GB" sz="1900">
                <a:solidFill>
                  <a:srgbClr val="1D1934"/>
                </a:solidFill>
                <a:latin typeface="Arial" panose="020B0604020202020204" pitchFamily="34" charset="0"/>
                <a:cs typeface="Arial" panose="020B0604020202020204" pitchFamily="34" charset="0"/>
              </a:rPr>
              <a:t> When two or more people are providing approval</a:t>
            </a:r>
            <a:endParaRPr lang="en-US" sz="1900">
              <a:solidFill>
                <a:srgbClr val="1D1934"/>
              </a:solidFill>
              <a:latin typeface="Arial" panose="020B0604020202020204" pitchFamily="34" charset="0"/>
              <a:cs typeface="Arial" panose="020B0604020202020204" pitchFamily="34" charset="0"/>
            </a:endParaRPr>
          </a:p>
          <a:p>
            <a:pPr>
              <a:spcAft>
                <a:spcPts val="1200"/>
              </a:spcAft>
            </a:pPr>
            <a:r>
              <a:rPr lang="en-GB" sz="1900" b="1">
                <a:solidFill>
                  <a:srgbClr val="1D1934"/>
                </a:solidFill>
                <a:latin typeface="Arial" panose="020B0604020202020204" pitchFamily="34" charset="0"/>
                <a:cs typeface="Arial" panose="020B0604020202020204" pitchFamily="34" charset="0"/>
              </a:rPr>
              <a:t>Role ambiguity</a:t>
            </a:r>
            <a:r>
              <a:rPr lang="en-GB" sz="1900">
                <a:solidFill>
                  <a:srgbClr val="1D1934"/>
                </a:solidFill>
                <a:latin typeface="Arial" panose="020B0604020202020204" pitchFamily="34" charset="0"/>
                <a:cs typeface="Arial" panose="020B0604020202020204" pitchFamily="34" charset="0"/>
              </a:rPr>
              <a:t>: Lack of clarity about the expectations, norms, and behaviours of a particular job and related relationships and reporting</a:t>
            </a:r>
          </a:p>
          <a:p>
            <a:pPr>
              <a:spcAft>
                <a:spcPts val="1200"/>
              </a:spcAft>
            </a:pPr>
            <a:r>
              <a:rPr lang="en-GB" sz="1900" b="1">
                <a:solidFill>
                  <a:srgbClr val="1D1934"/>
                </a:solidFill>
                <a:latin typeface="Arial" panose="020B0604020202020204" pitchFamily="34" charset="0"/>
                <a:cs typeface="Arial" panose="020B0604020202020204" pitchFamily="34" charset="0"/>
              </a:rPr>
              <a:t>Bottlenecks</a:t>
            </a:r>
            <a:r>
              <a:rPr lang="en-GB" sz="1900">
                <a:solidFill>
                  <a:srgbClr val="1D1934"/>
                </a:solidFill>
                <a:latin typeface="Arial" panose="020B0604020202020204" pitchFamily="34" charset="0"/>
                <a:cs typeface="Arial" panose="020B0604020202020204" pitchFamily="34" charset="0"/>
              </a:rPr>
              <a:t>: When several information flows lead to a single activity that has inflexible capacity downstream.</a:t>
            </a:r>
          </a:p>
          <a:p>
            <a:pPr>
              <a:spcAft>
                <a:spcPts val="1200"/>
              </a:spcAft>
            </a:pPr>
            <a:r>
              <a:rPr lang="en-GB" sz="1900" b="1">
                <a:solidFill>
                  <a:srgbClr val="1D1934"/>
                </a:solidFill>
                <a:latin typeface="Arial" panose="020B0604020202020204" pitchFamily="34" charset="0"/>
                <a:ea typeface="+mn-lt"/>
                <a:cs typeface="Arial" panose="020B0604020202020204" pitchFamily="34" charset="0"/>
              </a:rPr>
              <a:t>Data duplication</a:t>
            </a:r>
            <a:r>
              <a:rPr lang="en-GB" sz="1900">
                <a:solidFill>
                  <a:srgbClr val="1D1934"/>
                </a:solidFill>
                <a:latin typeface="Arial" panose="020B0604020202020204" pitchFamily="34" charset="0"/>
                <a:ea typeface="+mn-lt"/>
                <a:cs typeface="Arial" panose="020B0604020202020204" pitchFamily="34" charset="0"/>
              </a:rPr>
              <a:t>: Occurs when multiple groups involved in the process each maintain their own separate information systems. </a:t>
            </a:r>
            <a:endParaRPr lang="en-US" sz="1900">
              <a:solidFill>
                <a:srgbClr val="1D1934"/>
              </a:solidFill>
              <a:latin typeface="Arial" panose="020B0604020202020204" pitchFamily="34" charset="0"/>
              <a:ea typeface="+mn-lt"/>
              <a:cs typeface="Arial" panose="020B0604020202020204" pitchFamily="34" charset="0"/>
            </a:endParaRPr>
          </a:p>
          <a:p>
            <a:pPr>
              <a:spcAft>
                <a:spcPts val="1200"/>
              </a:spcAft>
            </a:pPr>
            <a:r>
              <a:rPr lang="en-GB" sz="1900" b="1">
                <a:solidFill>
                  <a:srgbClr val="1D1934"/>
                </a:solidFill>
                <a:latin typeface="Arial" panose="020B0604020202020204" pitchFamily="34" charset="0"/>
                <a:ea typeface="+mn-lt"/>
                <a:cs typeface="Arial" panose="020B0604020202020204" pitchFamily="34" charset="0"/>
              </a:rPr>
              <a:t>Handoffs</a:t>
            </a:r>
            <a:r>
              <a:rPr lang="en-GB" sz="1900">
                <a:solidFill>
                  <a:srgbClr val="1D1934"/>
                </a:solidFill>
                <a:latin typeface="Arial" panose="020B0604020202020204" pitchFamily="34" charset="0"/>
                <a:ea typeface="+mn-lt"/>
                <a:cs typeface="Arial" panose="020B0604020202020204" pitchFamily="34" charset="0"/>
              </a:rPr>
              <a:t>: Involve the transfer of responsibility from one role to another, providing the opportunity for mistakes, miscommunication, and delay.</a:t>
            </a:r>
            <a:endParaRPr lang="en-US" sz="1900">
              <a:solidFill>
                <a:srgbClr val="1D1934"/>
              </a:solidFill>
              <a:latin typeface="Arial" panose="020B0604020202020204" pitchFamily="34" charset="0"/>
              <a:cs typeface="Arial" panose="020B0604020202020204" pitchFamily="34" charset="0"/>
            </a:endParaRPr>
          </a:p>
          <a:p>
            <a:endParaRPr lang="en-GB" sz="1900">
              <a:solidFill>
                <a:srgbClr val="1D19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150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tech for SMEs">
            <a:extLst>
              <a:ext uri="{FF2B5EF4-FFF2-40B4-BE49-F238E27FC236}">
                <a16:creationId xmlns:a16="http://schemas.microsoft.com/office/drawing/2014/main" id="{41F7E4DA-559F-4BC7-9EBA-E7C0FFDD8CD6}"/>
              </a:ext>
            </a:extLst>
          </p:cNvPr>
          <p:cNvSpPr txBox="1"/>
          <p:nvPr/>
        </p:nvSpPr>
        <p:spPr>
          <a:xfrm>
            <a:off x="1176722" y="1363918"/>
            <a:ext cx="7320331" cy="5645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200" b="1">
                <a:solidFill>
                  <a:srgbClr val="FFB000"/>
                </a:solidFill>
                <a:latin typeface="Arial"/>
                <a:ea typeface="+mj-ea"/>
                <a:cs typeface="Arial"/>
              </a:rPr>
              <a:t>Look out for potential issues (cont...)</a:t>
            </a:r>
            <a:endParaRPr lang="en-GB" sz="3200" b="1">
              <a:solidFill>
                <a:srgbClr val="FFB000"/>
              </a:solidFill>
              <a:latin typeface="Arial" panose="020B0604020202020204" pitchFamily="34" charset="0"/>
              <a:ea typeface="+mj-ea"/>
              <a:cs typeface="Arial" panose="020B0604020202020204" pitchFamily="34" charset="0"/>
            </a:endParaRPr>
          </a:p>
        </p:txBody>
      </p:sp>
      <p:sp>
        <p:nvSpPr>
          <p:cNvPr id="4" name="Officid ea sunditias ab ipid estio vollupt atibus dolorerferum qui dolore sedit esequi voloreped mi, sanisqu aerorerest…">
            <a:extLst>
              <a:ext uri="{FF2B5EF4-FFF2-40B4-BE49-F238E27FC236}">
                <a16:creationId xmlns:a16="http://schemas.microsoft.com/office/drawing/2014/main" id="{5CFC2C33-09F3-44A0-A8AE-3F15B061036B}"/>
              </a:ext>
            </a:extLst>
          </p:cNvPr>
          <p:cNvSpPr txBox="1"/>
          <p:nvPr/>
        </p:nvSpPr>
        <p:spPr>
          <a:xfrm>
            <a:off x="1176722" y="1967154"/>
            <a:ext cx="9875591" cy="37654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spcAft>
                <a:spcPts val="1200"/>
              </a:spcAft>
            </a:pPr>
            <a:r>
              <a:rPr lang="en-GB" sz="1900" b="1">
                <a:solidFill>
                  <a:srgbClr val="1D1934"/>
                </a:solidFill>
                <a:latin typeface="Arial" panose="020B0604020202020204" pitchFamily="34" charset="0"/>
                <a:ea typeface="+mn-lt"/>
                <a:cs typeface="Arial" panose="020B0604020202020204" pitchFamily="34" charset="0"/>
              </a:rPr>
              <a:t>Manual steps:</a:t>
            </a:r>
            <a:r>
              <a:rPr lang="en-GB" sz="1900">
                <a:solidFill>
                  <a:srgbClr val="1D1934"/>
                </a:solidFill>
                <a:latin typeface="Arial" panose="020B0604020202020204" pitchFamily="34" charset="0"/>
                <a:ea typeface="+mn-lt"/>
                <a:cs typeface="Arial" panose="020B0604020202020204" pitchFamily="34" charset="0"/>
              </a:rPr>
              <a:t>  Manual steps, which are labour-intensive and add to cycle time and errors,  are retained - even thought they could be digitised</a:t>
            </a:r>
            <a:endParaRPr lang="en-US" sz="1900">
              <a:solidFill>
                <a:srgbClr val="1D1934"/>
              </a:solidFill>
              <a:latin typeface="Arial" panose="020B0604020202020204" pitchFamily="34" charset="0"/>
              <a:ea typeface="+mn-lt"/>
              <a:cs typeface="Arial" panose="020B0604020202020204" pitchFamily="34" charset="0"/>
            </a:endParaRPr>
          </a:p>
          <a:p>
            <a:pPr>
              <a:spcAft>
                <a:spcPts val="1200"/>
              </a:spcAft>
            </a:pPr>
            <a:r>
              <a:rPr lang="en-GB" sz="1900" b="1">
                <a:solidFill>
                  <a:srgbClr val="1D1934"/>
                </a:solidFill>
                <a:latin typeface="Arial" panose="020B0604020202020204" pitchFamily="34" charset="0"/>
                <a:ea typeface="+mn-lt"/>
                <a:cs typeface="Arial" panose="020B0604020202020204" pitchFamily="34" charset="0"/>
              </a:rPr>
              <a:t>Old ways</a:t>
            </a:r>
            <a:r>
              <a:rPr lang="en-GB" sz="1900">
                <a:solidFill>
                  <a:srgbClr val="1D1934"/>
                </a:solidFill>
                <a:latin typeface="Arial" panose="020B0604020202020204" pitchFamily="34" charset="0"/>
                <a:ea typeface="+mn-lt"/>
                <a:cs typeface="Arial" panose="020B0604020202020204" pitchFamily="34" charset="0"/>
              </a:rPr>
              <a:t>: Technology and systems are available but not used because of lack of training or resistance to adoption. Employees revert to ‘‘old ways of doing things.’’ </a:t>
            </a:r>
            <a:endParaRPr lang="en-GB" sz="1900">
              <a:solidFill>
                <a:srgbClr val="1D1934"/>
              </a:solidFill>
              <a:latin typeface="Arial" panose="020B0604020202020204" pitchFamily="34" charset="0"/>
              <a:cs typeface="Arial" panose="020B0604020202020204" pitchFamily="34" charset="0"/>
            </a:endParaRPr>
          </a:p>
          <a:p>
            <a:pPr>
              <a:spcAft>
                <a:spcPts val="1200"/>
              </a:spcAft>
            </a:pPr>
            <a:r>
              <a:rPr lang="en-GB" sz="1900" b="1">
                <a:solidFill>
                  <a:srgbClr val="1D1934"/>
                </a:solidFill>
                <a:latin typeface="Arial" panose="020B0604020202020204" pitchFamily="34" charset="0"/>
                <a:cs typeface="Arial" panose="020B0604020202020204" pitchFamily="34" charset="0"/>
              </a:rPr>
              <a:t>Cycle time</a:t>
            </a:r>
            <a:r>
              <a:rPr lang="en-GB" sz="1900">
                <a:solidFill>
                  <a:srgbClr val="1D1934"/>
                </a:solidFill>
                <a:latin typeface="Arial" panose="020B0604020202020204" pitchFamily="34" charset="0"/>
                <a:cs typeface="Arial" panose="020B0604020202020204" pitchFamily="34" charset="0"/>
              </a:rPr>
              <a:t>: The duration of the entire process flow should be at the heart of performance measurement, prioritising the length of time it takes from start to finish. </a:t>
            </a:r>
          </a:p>
          <a:p>
            <a:pPr lvl="0">
              <a:spcAft>
                <a:spcPts val="1200"/>
              </a:spcAft>
            </a:pPr>
            <a:r>
              <a:rPr lang="en-GB" sz="1900" b="1">
                <a:solidFill>
                  <a:srgbClr val="1D1934"/>
                </a:solidFill>
                <a:latin typeface="Arial" panose="020B0604020202020204" pitchFamily="34" charset="0"/>
                <a:cs typeface="Arial" panose="020B0604020202020204" pitchFamily="34" charset="0"/>
              </a:rPr>
              <a:t>Quality control</a:t>
            </a:r>
            <a:r>
              <a:rPr lang="en-GB" sz="1900">
                <a:solidFill>
                  <a:srgbClr val="1D1934"/>
                </a:solidFill>
                <a:latin typeface="Arial" panose="020B0604020202020204" pitchFamily="34" charset="0"/>
                <a:cs typeface="Arial" panose="020B0604020202020204" pitchFamily="34" charset="0"/>
              </a:rPr>
              <a:t>: Quality control is when someone else checks work, not when someone checks his/her own work. </a:t>
            </a:r>
          </a:p>
          <a:p>
            <a:pPr>
              <a:spcAft>
                <a:spcPts val="1200"/>
              </a:spcAft>
            </a:pPr>
            <a:r>
              <a:rPr lang="en-GB" sz="1900" b="1">
                <a:solidFill>
                  <a:srgbClr val="1D1934"/>
                </a:solidFill>
                <a:latin typeface="Arial" panose="020B0604020202020204" pitchFamily="34" charset="0"/>
                <a:cs typeface="Arial" panose="020B0604020202020204" pitchFamily="34" charset="0"/>
              </a:rPr>
              <a:t>Paper records</a:t>
            </a:r>
            <a:r>
              <a:rPr lang="en-GB" sz="1900">
                <a:solidFill>
                  <a:srgbClr val="1D1934"/>
                </a:solidFill>
                <a:latin typeface="Arial" panose="020B0604020202020204" pitchFamily="34" charset="0"/>
                <a:cs typeface="Arial" panose="020B0604020202020204" pitchFamily="34" charset="0"/>
              </a:rPr>
              <a:t>: Is the current process adding, maintaining, or eliminating paper records?</a:t>
            </a:r>
          </a:p>
          <a:p>
            <a:pPr lvl="0">
              <a:spcAft>
                <a:spcPts val="1200"/>
              </a:spcAft>
            </a:pPr>
            <a:r>
              <a:rPr lang="en-GB" sz="1900" b="1">
                <a:solidFill>
                  <a:srgbClr val="1D1934"/>
                </a:solidFill>
                <a:latin typeface="Arial" panose="020B0604020202020204" pitchFamily="34" charset="0"/>
                <a:cs typeface="Arial" panose="020B0604020202020204" pitchFamily="34" charset="0"/>
              </a:rPr>
              <a:t>Rework</a:t>
            </a:r>
            <a:r>
              <a:rPr lang="en-GB" sz="1900">
                <a:solidFill>
                  <a:srgbClr val="1D1934"/>
                </a:solidFill>
                <a:latin typeface="Arial" panose="020B0604020202020204" pitchFamily="34" charset="0"/>
                <a:cs typeface="Arial" panose="020B0604020202020204" pitchFamily="34" charset="0"/>
              </a:rPr>
              <a:t>: People spending time fixing errors or remediating problems. </a:t>
            </a:r>
          </a:p>
        </p:txBody>
      </p:sp>
    </p:spTree>
    <p:extLst>
      <p:ext uri="{BB962C8B-B14F-4D97-AF65-F5344CB8AC3E}">
        <p14:creationId xmlns:p14="http://schemas.microsoft.com/office/powerpoint/2010/main" val="1875438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638772-0497-6827-4170-970BC304CB23}"/>
              </a:ext>
            </a:extLst>
          </p:cNvPr>
          <p:cNvSpPr txBox="1">
            <a:spLocks noGrp="1"/>
          </p:cNvSpPr>
          <p:nvPr>
            <p:ph type="title" idx="4294967295"/>
          </p:nvPr>
        </p:nvSpPr>
        <p:spPr>
          <a:xfrm>
            <a:off x="3309533" y="289857"/>
            <a:ext cx="5354208"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0" noProof="0" dirty="0">
                <a:ln>
                  <a:noFill/>
                </a:ln>
                <a:solidFill>
                  <a:srgbClr val="1D1934"/>
                </a:solidFill>
                <a:effectLst/>
                <a:highlight>
                  <a:srgbClr val="FFB000"/>
                </a:highlight>
                <a:uLnTx/>
                <a:uFillTx/>
                <a:latin typeface="Arial" panose="020B0604020202020204" pitchFamily="34" charset="0"/>
                <a:ea typeface="+mn-ea"/>
                <a:cs typeface="Arial" panose="020B0604020202020204" pitchFamily="34" charset="0"/>
                <a:sym typeface="Helvetica Neue"/>
              </a:rPr>
              <a:t>Workbook 1 A</a:t>
            </a:r>
            <a:r>
              <a:rPr kumimoji="0" lang="en-GB" altLang="en-US" sz="2800" b="1" i="0" u="none" strike="noStrike" kern="1200" cap="none" spc="0" normalizeH="0" baseline="0" noProof="0" dirty="0">
                <a:ln>
                  <a:noFill/>
                </a:ln>
                <a:solidFill>
                  <a:srgbClr val="1D1934"/>
                </a:solidFill>
                <a:effectLst/>
                <a:highlight>
                  <a:srgbClr val="FFB000"/>
                </a:highlight>
                <a:uLnTx/>
                <a:uFillTx/>
                <a:latin typeface="Arial"/>
                <a:ea typeface="+mn-ea"/>
                <a:cs typeface="Arial"/>
                <a:sym typeface="Helvetica Neue"/>
              </a:rPr>
              <a:t>ctivity 3</a:t>
            </a:r>
          </a:p>
        </p:txBody>
      </p:sp>
      <p:sp>
        <p:nvSpPr>
          <p:cNvPr id="20" name="Rectangle 19">
            <a:extLst>
              <a:ext uri="{FF2B5EF4-FFF2-40B4-BE49-F238E27FC236}">
                <a16:creationId xmlns:a16="http://schemas.microsoft.com/office/drawing/2014/main" id="{AAD1796B-57F1-380C-7EDC-5CDDECA89988}"/>
              </a:ext>
            </a:extLst>
          </p:cNvPr>
          <p:cNvSpPr/>
          <p:nvPr/>
        </p:nvSpPr>
        <p:spPr>
          <a:xfrm>
            <a:off x="1607222" y="1471793"/>
            <a:ext cx="3944974" cy="323165"/>
          </a:xfrm>
          <a:prstGeom prst="rect">
            <a:avLst/>
          </a:prstGeom>
        </p:spPr>
        <p:txBody>
          <a:bodyPr wrap="square" lIns="45720" tIns="22860" rIns="45720" bIns="2286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10766" rtl="0" eaLnBrk="1" fontAlgn="auto" latinLnBrk="0" hangingPunct="0">
              <a:lnSpc>
                <a:spcPct val="100000"/>
              </a:lnSpc>
              <a:spcBef>
                <a:spcPts val="0"/>
              </a:spcBef>
              <a:spcAft>
                <a:spcPts val="0"/>
              </a:spcAft>
              <a:buClrTx/>
              <a:buSzTx/>
              <a:buFontTx/>
              <a:buNone/>
              <a:tabLst/>
              <a:defRPr/>
            </a:pPr>
            <a:r>
              <a:rPr lang="en-US" b="1" kern="0" dirty="0">
                <a:solidFill>
                  <a:srgbClr val="1D1934"/>
                </a:solidFill>
                <a:latin typeface="Arial"/>
                <a:cs typeface="Arial"/>
                <a:sym typeface="Helvetica Neue"/>
              </a:rPr>
              <a:t>Industry 4.0 Technologies</a:t>
            </a:r>
            <a:endParaRPr kumimoji="0" lang="en-US" b="1" i="0" u="none" strike="noStrike" kern="0" cap="none" spc="0" normalizeH="0" baseline="0" noProof="0" dirty="0">
              <a:ln>
                <a:noFill/>
              </a:ln>
              <a:solidFill>
                <a:srgbClr val="000000"/>
              </a:solidFill>
              <a:effectLst/>
              <a:uLnTx/>
              <a:uFillTx/>
              <a:latin typeface="Arial"/>
              <a:ea typeface="+mn-ea"/>
              <a:cs typeface="Arial"/>
              <a:sym typeface="Helvetica Neue"/>
            </a:endParaRPr>
          </a:p>
        </p:txBody>
      </p:sp>
      <p:grpSp>
        <p:nvGrpSpPr>
          <p:cNvPr id="6" name="Group 5" descr="An image showing the Industry 4.0 Technologies - &#10;Cloud Computing, 5G Mobile, Internet of Things, Big Data &amp; AI, Digital Twin, Augmented Reality, Additive Manufacturing, Robotics, API Integration, Blockchain">
            <a:extLst>
              <a:ext uri="{FF2B5EF4-FFF2-40B4-BE49-F238E27FC236}">
                <a16:creationId xmlns:a16="http://schemas.microsoft.com/office/drawing/2014/main" id="{F4884CDF-3E12-E4F0-0602-D937B36F91D1}"/>
              </a:ext>
            </a:extLst>
          </p:cNvPr>
          <p:cNvGrpSpPr/>
          <p:nvPr/>
        </p:nvGrpSpPr>
        <p:grpSpPr>
          <a:xfrm>
            <a:off x="222414" y="2022227"/>
            <a:ext cx="6545299" cy="3254450"/>
            <a:chOff x="450884" y="2233708"/>
            <a:chExt cx="7184872" cy="3722669"/>
          </a:xfrm>
        </p:grpSpPr>
        <p:pic>
          <p:nvPicPr>
            <p:cNvPr id="14" name="Picture 13">
              <a:extLst>
                <a:ext uri="{FF2B5EF4-FFF2-40B4-BE49-F238E27FC236}">
                  <a16:creationId xmlns:a16="http://schemas.microsoft.com/office/drawing/2014/main" id="{7A321213-CDE1-A301-125B-85E872465493}"/>
                </a:ext>
              </a:extLst>
            </p:cNvPr>
            <p:cNvPicPr>
              <a:picLocks noChangeAspect="1"/>
            </p:cNvPicPr>
            <p:nvPr/>
          </p:nvPicPr>
          <p:blipFill>
            <a:blip r:embed="rId3"/>
            <a:stretch>
              <a:fillRect/>
            </a:stretch>
          </p:blipFill>
          <p:spPr>
            <a:xfrm>
              <a:off x="1972985" y="4138474"/>
              <a:ext cx="5662771" cy="1817903"/>
            </a:xfrm>
            <a:prstGeom prst="rect">
              <a:avLst/>
            </a:prstGeom>
          </p:spPr>
        </p:pic>
        <p:pic>
          <p:nvPicPr>
            <p:cNvPr id="7" name="Picture 6">
              <a:extLst>
                <a:ext uri="{FF2B5EF4-FFF2-40B4-BE49-F238E27FC236}">
                  <a16:creationId xmlns:a16="http://schemas.microsoft.com/office/drawing/2014/main" id="{9E0E7C31-DC2C-EEC6-6FD3-5B8383DE8489}"/>
                </a:ext>
              </a:extLst>
            </p:cNvPr>
            <p:cNvPicPr>
              <a:picLocks noChangeAspect="1"/>
            </p:cNvPicPr>
            <p:nvPr/>
          </p:nvPicPr>
          <p:blipFill>
            <a:blip r:embed="rId4"/>
            <a:stretch>
              <a:fillRect/>
            </a:stretch>
          </p:blipFill>
          <p:spPr>
            <a:xfrm>
              <a:off x="451717" y="2233708"/>
              <a:ext cx="4330457" cy="1912798"/>
            </a:xfrm>
            <a:prstGeom prst="rect">
              <a:avLst/>
            </a:prstGeom>
          </p:spPr>
        </p:pic>
        <p:pic>
          <p:nvPicPr>
            <p:cNvPr id="8" name="Picture 7">
              <a:extLst>
                <a:ext uri="{FF2B5EF4-FFF2-40B4-BE49-F238E27FC236}">
                  <a16:creationId xmlns:a16="http://schemas.microsoft.com/office/drawing/2014/main" id="{1B427568-C632-CDE2-9DB5-AF9E578182A0}"/>
                </a:ext>
              </a:extLst>
            </p:cNvPr>
            <p:cNvPicPr>
              <a:picLocks noChangeAspect="1"/>
            </p:cNvPicPr>
            <p:nvPr/>
          </p:nvPicPr>
          <p:blipFill>
            <a:blip r:embed="rId5"/>
            <a:stretch>
              <a:fillRect/>
            </a:stretch>
          </p:blipFill>
          <p:spPr>
            <a:xfrm>
              <a:off x="4735849" y="2241738"/>
              <a:ext cx="2899907" cy="1896736"/>
            </a:xfrm>
            <a:prstGeom prst="rect">
              <a:avLst/>
            </a:prstGeom>
          </p:spPr>
        </p:pic>
        <p:pic>
          <p:nvPicPr>
            <p:cNvPr id="10" name="Picture 9">
              <a:extLst>
                <a:ext uri="{FF2B5EF4-FFF2-40B4-BE49-F238E27FC236}">
                  <a16:creationId xmlns:a16="http://schemas.microsoft.com/office/drawing/2014/main" id="{16646321-724C-E20A-0374-F2E4B97B624D}"/>
                </a:ext>
              </a:extLst>
            </p:cNvPr>
            <p:cNvPicPr>
              <a:picLocks noChangeAspect="1"/>
            </p:cNvPicPr>
            <p:nvPr/>
          </p:nvPicPr>
          <p:blipFill>
            <a:blip r:embed="rId6"/>
            <a:stretch>
              <a:fillRect/>
            </a:stretch>
          </p:blipFill>
          <p:spPr>
            <a:xfrm>
              <a:off x="450884" y="4059641"/>
              <a:ext cx="1520124" cy="1896736"/>
            </a:xfrm>
            <a:prstGeom prst="rect">
              <a:avLst/>
            </a:prstGeom>
          </p:spPr>
        </p:pic>
      </p:grpSp>
      <p:sp>
        <p:nvSpPr>
          <p:cNvPr id="9" name="Cloud tech for SMEs">
            <a:extLst>
              <a:ext uri="{FF2B5EF4-FFF2-40B4-BE49-F238E27FC236}">
                <a16:creationId xmlns:a16="http://schemas.microsoft.com/office/drawing/2014/main" id="{7C6D872C-D011-A944-B443-2F05BBCA3AFE}"/>
              </a:ext>
            </a:extLst>
          </p:cNvPr>
          <p:cNvSpPr txBox="1"/>
          <p:nvPr/>
        </p:nvSpPr>
        <p:spPr>
          <a:xfrm>
            <a:off x="7412283" y="1436105"/>
            <a:ext cx="2502915" cy="52427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2800" b="1" dirty="0">
                <a:solidFill>
                  <a:srgbClr val="FFB000"/>
                </a:solidFill>
                <a:latin typeface="Arial" panose="020B0604020202020204" pitchFamily="34" charset="0"/>
                <a:cs typeface="Arial" panose="020B0604020202020204" pitchFamily="34" charset="0"/>
              </a:rPr>
              <a:t>In the future the Change Drivers discussed in Module 2 may have significantly changed your Operations Management. </a:t>
            </a:r>
          </a:p>
          <a:p>
            <a:endParaRPr lang="en-GB" sz="2800" b="1" dirty="0">
              <a:solidFill>
                <a:srgbClr val="FFB000"/>
              </a:solidFill>
              <a:latin typeface="Arial" panose="020B0604020202020204" pitchFamily="34" charset="0"/>
              <a:cs typeface="Arial" panose="020B0604020202020204" pitchFamily="34" charset="0"/>
            </a:endParaRPr>
          </a:p>
          <a:p>
            <a:endParaRPr lang="en-GB" sz="2800" b="1" dirty="0">
              <a:solidFill>
                <a:srgbClr val="FFB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0043952-7BDE-3D97-D79E-037F8AFDC51F}"/>
              </a:ext>
              <a:ext uri="{C183D7F6-B498-43B3-948B-1728B52AA6E4}">
                <adec:decorative xmlns:adec="http://schemas.microsoft.com/office/drawing/2017/decorative" val="1"/>
              </a:ext>
            </a:extLst>
          </p:cNvPr>
          <p:cNvSpPr/>
          <p:nvPr/>
        </p:nvSpPr>
        <p:spPr>
          <a:xfrm>
            <a:off x="7076680" y="1203934"/>
            <a:ext cx="2962799" cy="4829138"/>
          </a:xfrm>
          <a:prstGeom prst="rect">
            <a:avLst/>
          </a:prstGeom>
          <a:noFill/>
          <a:ln w="28575">
            <a:solidFill>
              <a:srgbClr val="15C1BF"/>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5" name="Cloud tech for SMEs">
            <a:extLst>
              <a:ext uri="{FF2B5EF4-FFF2-40B4-BE49-F238E27FC236}">
                <a16:creationId xmlns:a16="http://schemas.microsoft.com/office/drawing/2014/main" id="{A33AFC7A-35CC-3F12-1C92-89918757E711}"/>
              </a:ext>
            </a:extLst>
          </p:cNvPr>
          <p:cNvSpPr txBox="1"/>
          <p:nvPr/>
        </p:nvSpPr>
        <p:spPr>
          <a:xfrm>
            <a:off x="10257639" y="1812892"/>
            <a:ext cx="1566925" cy="3673121"/>
          </a:xfrm>
          <a:prstGeom prst="rect">
            <a:avLst/>
          </a:prstGeom>
          <a:solidFill>
            <a:srgbClr val="FFB000"/>
          </a:solidFill>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pPr algn="ctr"/>
            <a:r>
              <a:rPr lang="en-US" sz="1800" b="1" dirty="0">
                <a:solidFill>
                  <a:srgbClr val="1D1934"/>
                </a:solidFill>
                <a:latin typeface="Arial"/>
                <a:cs typeface="Arial"/>
              </a:rPr>
              <a:t>Workbook Activity 3 is to discuss Future Operations Management and Change Drivers with colleagues in your business after the webinar</a:t>
            </a:r>
            <a:endParaRPr lang="en-GB" sz="1800" b="1" dirty="0">
              <a:solidFill>
                <a:srgbClr val="1D1934"/>
              </a:solidFill>
              <a:latin typeface="Arial"/>
              <a:cs typeface="Arial"/>
            </a:endParaRPr>
          </a:p>
        </p:txBody>
      </p:sp>
      <p:sp>
        <p:nvSpPr>
          <p:cNvPr id="13" name="TextBox 32">
            <a:extLst>
              <a:ext uri="{FF2B5EF4-FFF2-40B4-BE49-F238E27FC236}">
                <a16:creationId xmlns:a16="http://schemas.microsoft.com/office/drawing/2014/main" id="{8FCDBD14-E4DC-7664-90F4-D9752598D9C2}"/>
              </a:ext>
            </a:extLst>
          </p:cNvPr>
          <p:cNvSpPr txBox="1"/>
          <p:nvPr/>
        </p:nvSpPr>
        <p:spPr>
          <a:xfrm>
            <a:off x="96429" y="6304732"/>
            <a:ext cx="4746987"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1D1934"/>
                </a:solidFill>
                <a:effectLst/>
                <a:latin typeface="Helvetica Neue" panose="02000503000000020004" pitchFamily="2" charset="0"/>
                <a:ea typeface="Helvetica Neue" panose="02000503000000020004" pitchFamily="2" charset="0"/>
                <a:cs typeface="Helvetica Neue" panose="02000503000000020004" pitchFamily="2" charset="0"/>
              </a:rPr>
              <a:t>Source: </a:t>
            </a:r>
            <a:r>
              <a:rPr lang="en-GB" sz="1000" dirty="0">
                <a:solidFill>
                  <a:srgbClr val="1D1934"/>
                </a:solidFill>
                <a:latin typeface="Helvetica Neue" panose="02000503000000020004" pitchFamily="2" charset="0"/>
                <a:ea typeface="Helvetica Neue" panose="02000503000000020004" pitchFamily="2" charset="0"/>
                <a:cs typeface="Helvetica Neue" panose="02000503000000020004" pitchFamily="2" charset="0"/>
              </a:rPr>
              <a:t>sustainability-success.com – 10 Digital Transformation Technologies</a:t>
            </a:r>
            <a:endParaRPr lang="en-GB" sz="1000" dirty="0">
              <a:solidFill>
                <a:srgbClr val="1D1934"/>
              </a:solidFill>
              <a:effectLst/>
              <a:latin typeface="Helvetica Neue" panose="02000503000000020004" pitchFamily="2" charset="0"/>
              <a:ea typeface="Helvetica Neue" panose="02000503000000020004" pitchFamily="2" charset="0"/>
              <a:cs typeface="Helvetica Neue" panose="02000503000000020004" pitchFamily="2" charset="0"/>
            </a:endParaRPr>
          </a:p>
          <a:p>
            <a:r>
              <a:rPr lang="en-GB" sz="1000" dirty="0">
                <a:solidFill>
                  <a:srgbClr val="1D1934"/>
                </a:solidFill>
                <a:latin typeface="Helvetica Neue" panose="02000503000000020004" pitchFamily="2" charset="0"/>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TOP 10 Digital Transformation Technologies for 2022 - YouTube</a:t>
            </a:r>
            <a:endParaRPr lang="en-GB" sz="1000" dirty="0">
              <a:solidFill>
                <a:srgbClr val="1D1934"/>
              </a:solidFill>
              <a:latin typeface="Helvetica Neue" panose="02000503000000020004" pitchFamily="2" charset="0"/>
              <a:ea typeface="Helvetica Neue" panose="02000503000000020004" pitchFamily="2" charset="0"/>
              <a:cs typeface="Helvetica Neue" panose="02000503000000020004" pitchFamily="2" charset="0"/>
            </a:endParaRPr>
          </a:p>
          <a:p>
            <a:endParaRPr lang="en-GB" sz="1000" dirty="0">
              <a:solidFill>
                <a:srgbClr val="1D1934"/>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2040756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tech for SMEs">
            <a:extLst>
              <a:ext uri="{FF2B5EF4-FFF2-40B4-BE49-F238E27FC236}">
                <a16:creationId xmlns:a16="http://schemas.microsoft.com/office/drawing/2014/main" id="{5C6076C8-E438-422B-AA6B-AA6180118FDC}"/>
              </a:ext>
            </a:extLst>
          </p:cNvPr>
          <p:cNvSpPr txBox="1"/>
          <p:nvPr/>
        </p:nvSpPr>
        <p:spPr>
          <a:xfrm>
            <a:off x="1012242" y="1339458"/>
            <a:ext cx="2978950" cy="5799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lvl1pPr algn="l">
              <a:defRPr sz="10600">
                <a:solidFill>
                  <a:srgbClr val="D5233E"/>
                </a:solidFill>
              </a:defRPr>
            </a:lvl1pPr>
          </a:lstStyle>
          <a:p>
            <a:r>
              <a:rPr lang="en-GB" sz="3300" b="1">
                <a:solidFill>
                  <a:srgbClr val="FFB000"/>
                </a:solidFill>
                <a:latin typeface="Arial" panose="020B0604020202020204" pitchFamily="34" charset="0"/>
                <a:cs typeface="Arial" panose="020B0604020202020204" pitchFamily="34" charset="0"/>
              </a:rPr>
              <a:t>Prioritise</a:t>
            </a:r>
            <a:endParaRPr sz="3300" b="1">
              <a:solidFill>
                <a:srgbClr val="FFB000"/>
              </a:solidFill>
              <a:latin typeface="Arial" panose="020B0604020202020204" pitchFamily="34" charset="0"/>
              <a:cs typeface="Arial" panose="020B0604020202020204" pitchFamily="34" charset="0"/>
            </a:endParaRPr>
          </a:p>
        </p:txBody>
      </p:sp>
      <p:sp>
        <p:nvSpPr>
          <p:cNvPr id="28" name="Officid ea sunditias ab ipid estio vollupt atibus dolorerferum qui dolore sedit esequi voloreped mi, sanisqu aerorerest…">
            <a:extLst>
              <a:ext uri="{FF2B5EF4-FFF2-40B4-BE49-F238E27FC236}">
                <a16:creationId xmlns:a16="http://schemas.microsoft.com/office/drawing/2014/main" id="{CF4F7195-3710-402D-A15A-4387C0B9CA86}"/>
              </a:ext>
            </a:extLst>
          </p:cNvPr>
          <p:cNvSpPr txBox="1"/>
          <p:nvPr/>
        </p:nvSpPr>
        <p:spPr>
          <a:xfrm>
            <a:off x="1025367" y="1931658"/>
            <a:ext cx="3359343" cy="12827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35719" tIns="35719" rIns="35719" bIns="35719" anchor="ctr">
            <a:spAutoFit/>
          </a:bodyPr>
          <a:lstStyle/>
          <a:p>
            <a:pPr>
              <a:lnSpc>
                <a:spcPct val="90000"/>
              </a:lnSpc>
              <a:spcBef>
                <a:spcPts val="750"/>
              </a:spcBef>
              <a:buClr>
                <a:srgbClr val="E6005B"/>
              </a:buClr>
              <a:buSzPct val="100000"/>
              <a:defRPr sz="4000" b="0">
                <a:solidFill>
                  <a:srgbClr val="8A418F"/>
                </a:solidFill>
              </a:defRPr>
            </a:pPr>
            <a:r>
              <a:rPr lang="en-GB" sz="2000" b="1">
                <a:solidFill>
                  <a:srgbClr val="1D1934"/>
                </a:solidFill>
                <a:latin typeface="Arial" panose="020B0604020202020204" pitchFamily="34" charset="0"/>
                <a:cs typeface="Arial" panose="020B0604020202020204" pitchFamily="34" charset="0"/>
              </a:rPr>
              <a:t>Prioritise</a:t>
            </a:r>
            <a:r>
              <a:rPr lang="en-GB" sz="2000">
                <a:solidFill>
                  <a:srgbClr val="1D1934"/>
                </a:solidFill>
                <a:latin typeface="Arial" panose="020B0604020202020204" pitchFamily="34" charset="0"/>
                <a:cs typeface="Arial" panose="020B0604020202020204" pitchFamily="34" charset="0"/>
              </a:rPr>
              <a:t> your ‘to do’ improvements using the Action Priority matrix</a:t>
            </a:r>
          </a:p>
          <a:p>
            <a:pPr>
              <a:lnSpc>
                <a:spcPct val="90000"/>
              </a:lnSpc>
              <a:spcBef>
                <a:spcPts val="750"/>
              </a:spcBef>
              <a:buClr>
                <a:srgbClr val="E6005B"/>
              </a:buClr>
              <a:buSzPct val="100000"/>
              <a:defRPr sz="4000" b="0">
                <a:solidFill>
                  <a:srgbClr val="8A418F"/>
                </a:solidFill>
              </a:defRPr>
            </a:pPr>
            <a:endParaRPr lang="en-GB" sz="2000">
              <a:solidFill>
                <a:srgbClr val="201F4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B494C1B-3966-479B-B48A-13FF3CCC6C30}"/>
              </a:ext>
            </a:extLst>
          </p:cNvPr>
          <p:cNvSpPr txBox="1"/>
          <p:nvPr/>
        </p:nvSpPr>
        <p:spPr>
          <a:xfrm>
            <a:off x="7340184" y="6443873"/>
            <a:ext cx="376712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https://</a:t>
            </a:r>
            <a:r>
              <a:rPr lang="en-GB" sz="900" dirty="0" err="1">
                <a:latin typeface="Arial" panose="020B0604020202020204" pitchFamily="34" charset="0"/>
                <a:cs typeface="Arial" panose="020B0604020202020204" pitchFamily="34" charset="0"/>
              </a:rPr>
              <a:t>www.lucidchart.com</a:t>
            </a:r>
            <a:r>
              <a:rPr lang="en-GB" sz="900" dirty="0">
                <a:latin typeface="Arial" panose="020B0604020202020204" pitchFamily="34" charset="0"/>
                <a:cs typeface="Arial" panose="020B0604020202020204" pitchFamily="34" charset="0"/>
              </a:rPr>
              <a:t>/blog/priority-matrix-project-management</a:t>
            </a:r>
          </a:p>
        </p:txBody>
      </p:sp>
      <p:pic>
        <p:nvPicPr>
          <p:cNvPr id="4" name="Picture 3" descr="Chart, treemap chart&#10;&#10;Description automatically generated">
            <a:extLst>
              <a:ext uri="{FF2B5EF4-FFF2-40B4-BE49-F238E27FC236}">
                <a16:creationId xmlns:a16="http://schemas.microsoft.com/office/drawing/2014/main" id="{ED56C5A5-FE8F-2247-A3DB-559C69F598B4}"/>
              </a:ext>
            </a:extLst>
          </p:cNvPr>
          <p:cNvPicPr>
            <a:picLocks noChangeAspect="1"/>
          </p:cNvPicPr>
          <p:nvPr/>
        </p:nvPicPr>
        <p:blipFill>
          <a:blip r:embed="rId3"/>
          <a:stretch>
            <a:fillRect/>
          </a:stretch>
        </p:blipFill>
        <p:spPr>
          <a:xfrm>
            <a:off x="4196360" y="1122474"/>
            <a:ext cx="7221863" cy="5042292"/>
          </a:xfrm>
          <a:prstGeom prst="rect">
            <a:avLst/>
          </a:prstGeom>
        </p:spPr>
      </p:pic>
    </p:spTree>
    <p:extLst>
      <p:ext uri="{BB962C8B-B14F-4D97-AF65-F5344CB8AC3E}">
        <p14:creationId xmlns:p14="http://schemas.microsoft.com/office/powerpoint/2010/main" val="1691579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C64440-6BE4-932F-7162-ABA605B7E3B4}"/>
              </a:ext>
            </a:extLst>
          </p:cNvPr>
          <p:cNvPicPr>
            <a:picLocks noChangeAspect="1"/>
          </p:cNvPicPr>
          <p:nvPr/>
        </p:nvPicPr>
        <p:blipFill>
          <a:blip r:embed="rId2"/>
          <a:stretch>
            <a:fillRect/>
          </a:stretch>
        </p:blipFill>
        <p:spPr>
          <a:xfrm>
            <a:off x="2172832" y="457200"/>
            <a:ext cx="7846336" cy="5943600"/>
          </a:xfrm>
          <a:prstGeom prst="rect">
            <a:avLst/>
          </a:prstGeom>
        </p:spPr>
      </p:pic>
    </p:spTree>
    <p:extLst>
      <p:ext uri="{BB962C8B-B14F-4D97-AF65-F5344CB8AC3E}">
        <p14:creationId xmlns:p14="http://schemas.microsoft.com/office/powerpoint/2010/main" val="4175491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op up image">
            <a:extLst>
              <a:ext uri="{FF2B5EF4-FFF2-40B4-BE49-F238E27FC236}">
                <a16:creationId xmlns:a16="http://schemas.microsoft.com/office/drawing/2014/main" id="{CB3B0A21-89FC-A0AC-FF8E-14FF3B8E56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4196" y="457200"/>
            <a:ext cx="974360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93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SSION ONE…">
            <a:extLst>
              <a:ext uri="{FF2B5EF4-FFF2-40B4-BE49-F238E27FC236}">
                <a16:creationId xmlns:a16="http://schemas.microsoft.com/office/drawing/2014/main" id="{0A50559E-8DA3-A24A-AADA-92981A341096}"/>
              </a:ext>
            </a:extLst>
          </p:cNvPr>
          <p:cNvSpPr txBox="1"/>
          <p:nvPr/>
        </p:nvSpPr>
        <p:spPr>
          <a:xfrm>
            <a:off x="2610577" y="2184772"/>
            <a:ext cx="6198376" cy="2171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0" indent="0" defTabSz="821531" fontAlgn="auto" hangingPunct="0">
              <a:lnSpc>
                <a:spcPct val="100000"/>
              </a:lnSpc>
              <a:spcBef>
                <a:spcPts val="0"/>
              </a:spcBef>
              <a:spcAft>
                <a:spcPts val="0"/>
              </a:spcAft>
              <a:buClrTx/>
              <a:buSzTx/>
              <a:buFontTx/>
              <a:buNone/>
              <a:tabLst/>
              <a:defRPr kumimoji="0" sz="10600" b="1" i="0" u="none" strike="noStrike" cap="none" spc="0" normalizeH="0" baseline="0">
                <a:ln>
                  <a:noFill/>
                </a:ln>
                <a:solidFill>
                  <a:srgbClr val="201F41"/>
                </a:solidFill>
                <a:effectLst/>
                <a:uFillTx/>
                <a:latin typeface="Arial" panose="020B0604020202020204" pitchFamily="34" charset="0"/>
                <a:ea typeface="Helvetica Neue"/>
                <a:cs typeface="Arial" panose="020B0604020202020204" pitchFamily="34" charset="0"/>
                <a:sym typeface="Helvetica Neue"/>
              </a:defRPr>
            </a:lvl1pPr>
            <a:lvl2pPr marL="0" marR="0" indent="2286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r>
              <a:rPr lang="en-GB" sz="3200">
                <a:solidFill>
                  <a:srgbClr val="1D1934"/>
                </a:solidFill>
                <a:highlight>
                  <a:srgbClr val="FFB000"/>
                </a:highlight>
              </a:rPr>
              <a:t>SECTION ONE</a:t>
            </a:r>
            <a:endParaRPr sz="3200">
              <a:solidFill>
                <a:srgbClr val="1D1934"/>
              </a:solidFill>
              <a:highlight>
                <a:srgbClr val="FFB000"/>
              </a:highlight>
            </a:endParaRPr>
          </a:p>
          <a:p>
            <a:pPr defTabSz="410766">
              <a:lnSpc>
                <a:spcPct val="90000"/>
              </a:lnSpc>
              <a:spcBef>
                <a:spcPts val="750"/>
              </a:spcBef>
              <a:buSzPct val="100000"/>
              <a:defRPr sz="4000" b="0">
                <a:solidFill>
                  <a:srgbClr val="8A418F"/>
                </a:solidFill>
              </a:defRPr>
            </a:pPr>
            <a:r>
              <a:rPr lang="en-GB" sz="3600" kern="0">
                <a:solidFill>
                  <a:schemeClr val="bg1"/>
                </a:solidFill>
              </a:rPr>
              <a:t>Operations</a:t>
            </a:r>
            <a:r>
              <a:rPr lang="en-GB" sz="3600" kern="0">
                <a:solidFill>
                  <a:schemeClr val="bg1">
                    <a:lumMod val="95000"/>
                  </a:schemeClr>
                </a:solidFill>
              </a:rPr>
              <a:t> in Perspective</a:t>
            </a:r>
          </a:p>
          <a:p>
            <a:pPr defTabSz="410766">
              <a:lnSpc>
                <a:spcPct val="90000"/>
              </a:lnSpc>
              <a:spcBef>
                <a:spcPts val="750"/>
              </a:spcBef>
              <a:buSzPct val="100000"/>
              <a:defRPr sz="4000" b="0">
                <a:solidFill>
                  <a:srgbClr val="8A418F"/>
                </a:solidFill>
              </a:defRPr>
            </a:pPr>
            <a:endParaRPr lang="en-GB" sz="6000" kern="0">
              <a:solidFill>
                <a:prstClr val="white"/>
              </a:solidFill>
            </a:endParaRPr>
          </a:p>
        </p:txBody>
      </p:sp>
    </p:spTree>
    <p:extLst>
      <p:ext uri="{BB962C8B-B14F-4D97-AF65-F5344CB8AC3E}">
        <p14:creationId xmlns:p14="http://schemas.microsoft.com/office/powerpoint/2010/main" val="1855067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5C9808-2BF0-4510-BFA9-B999B1180520}"/>
              </a:ext>
            </a:extLst>
          </p:cNvPr>
          <p:cNvSpPr txBox="1">
            <a:spLocks noGrp="1"/>
          </p:cNvSpPr>
          <p:nvPr>
            <p:ph type="title" idx="4294967295"/>
          </p:nvPr>
        </p:nvSpPr>
        <p:spPr>
          <a:xfrm>
            <a:off x="513216" y="1223435"/>
            <a:ext cx="9479559" cy="6601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FFB000"/>
                </a:solidFill>
                <a:effectLst/>
                <a:uLnTx/>
                <a:uFillTx/>
                <a:latin typeface="Arial" panose="020B0604020202020204" pitchFamily="34" charset="0"/>
                <a:ea typeface="+mj-ea"/>
                <a:cs typeface="Arial" panose="020B0604020202020204" pitchFamily="34" charset="0"/>
              </a:rPr>
              <a:t>Operations is a system of continuous improvement</a:t>
            </a:r>
          </a:p>
        </p:txBody>
      </p:sp>
      <p:grpSp>
        <p:nvGrpSpPr>
          <p:cNvPr id="2" name="Group 1" descr="Process of Continuous Improvement - &#10;&#10;Inputs leads to Transformation Activities, which leads to output and customer reception, which then leads to a feedback loop back to the beginning">
            <a:extLst>
              <a:ext uri="{FF2B5EF4-FFF2-40B4-BE49-F238E27FC236}">
                <a16:creationId xmlns:a16="http://schemas.microsoft.com/office/drawing/2014/main" id="{60865B9B-0434-70D0-58AE-A682D65F0075}"/>
              </a:ext>
            </a:extLst>
          </p:cNvPr>
          <p:cNvGrpSpPr/>
          <p:nvPr/>
        </p:nvGrpSpPr>
        <p:grpSpPr>
          <a:xfrm>
            <a:off x="568487" y="2022470"/>
            <a:ext cx="10224388" cy="3137927"/>
            <a:chOff x="568487" y="2022470"/>
            <a:chExt cx="10224388" cy="3137927"/>
          </a:xfrm>
        </p:grpSpPr>
        <p:sp>
          <p:nvSpPr>
            <p:cNvPr id="5" name="Oval 4">
              <a:extLst>
                <a:ext uri="{FF2B5EF4-FFF2-40B4-BE49-F238E27FC236}">
                  <a16:creationId xmlns:a16="http://schemas.microsoft.com/office/drawing/2014/main" id="{A26E1530-CE65-A4CD-B62E-330541801B2C}"/>
                </a:ext>
              </a:extLst>
            </p:cNvPr>
            <p:cNvSpPr/>
            <p:nvPr/>
          </p:nvSpPr>
          <p:spPr>
            <a:xfrm>
              <a:off x="9878475" y="2384057"/>
              <a:ext cx="914400" cy="914400"/>
            </a:xfrm>
            <a:prstGeom prst="ellipse">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1F7848F-7B77-1C66-2654-E7F5D5626D39}"/>
                </a:ext>
                <a:ext uri="{C183D7F6-B498-43B3-948B-1728B52AA6E4}">
                  <adec:decorative xmlns:adec="http://schemas.microsoft.com/office/drawing/2017/decorative" val="1"/>
                </a:ext>
              </a:extLst>
            </p:cNvPr>
            <p:cNvSpPr/>
            <p:nvPr/>
          </p:nvSpPr>
          <p:spPr>
            <a:xfrm>
              <a:off x="2517289" y="2125061"/>
              <a:ext cx="5235233" cy="1428750"/>
            </a:xfrm>
            <a:prstGeom prst="rect">
              <a:avLst/>
            </a:prstGeom>
            <a:solidFill>
              <a:srgbClr val="FF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D1934"/>
                  </a:solidFill>
                  <a:latin typeface="Arial" panose="020B0604020202020204" pitchFamily="34" charset="0"/>
                  <a:cs typeface="Arial" panose="020B0604020202020204" pitchFamily="34" charset="0"/>
                </a:rPr>
                <a:t>2. </a:t>
              </a:r>
              <a:r>
                <a:rPr lang="en-GB" dirty="0">
                  <a:solidFill>
                    <a:srgbClr val="1D1934"/>
                  </a:solidFill>
                  <a:latin typeface="Arial" panose="020B0604020202020204" pitchFamily="34" charset="0"/>
                  <a:cs typeface="Arial" panose="020B0604020202020204" pitchFamily="34" charset="0"/>
                </a:rPr>
                <a:t>Transformation Activities</a:t>
              </a:r>
            </a:p>
          </p:txBody>
        </p:sp>
        <p:sp>
          <p:nvSpPr>
            <p:cNvPr id="7" name="Right Arrow 6" descr="Diagram showing operations as a system with the following five components:&#10;1. Inputs, including know-how, raw materials, and components and parts. &#10;2. Transformation activities, including production processes and support activities such as planning and control.&#10;3. Outputs: products, services and customer support. &#10;4. Customer reaction to products and services.&#10;5. Feedback loop.">
              <a:extLst>
                <a:ext uri="{FF2B5EF4-FFF2-40B4-BE49-F238E27FC236}">
                  <a16:creationId xmlns:a16="http://schemas.microsoft.com/office/drawing/2014/main" id="{CFF77FA9-8AB7-E164-327A-EC76BA96D68E}"/>
                </a:ext>
                <a:ext uri="{C183D7F6-B498-43B3-948B-1728B52AA6E4}">
                  <adec:decorative xmlns:adec="http://schemas.microsoft.com/office/drawing/2017/decorative" val="0"/>
                </a:ext>
              </a:extLst>
            </p:cNvPr>
            <p:cNvSpPr/>
            <p:nvPr/>
          </p:nvSpPr>
          <p:spPr>
            <a:xfrm>
              <a:off x="568487" y="2125061"/>
              <a:ext cx="1800225" cy="1428750"/>
            </a:xfrm>
            <a:prstGeom prst="rightArrow">
              <a:avLst/>
            </a:prstGeom>
            <a:solidFill>
              <a:srgbClr val="1D1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B000"/>
                  </a:solidFill>
                  <a:latin typeface="Arial" panose="020B0604020202020204" pitchFamily="34" charset="0"/>
                  <a:cs typeface="Arial" panose="020B0604020202020204" pitchFamily="34" charset="0"/>
                </a:rPr>
                <a:t>1.</a:t>
              </a:r>
              <a:r>
                <a:rPr lang="en-GB" dirty="0">
                  <a:solidFill>
                    <a:srgbClr val="FFB000"/>
                  </a:solidFill>
                  <a:latin typeface="Arial" panose="020B0604020202020204" pitchFamily="34" charset="0"/>
                  <a:cs typeface="Arial" panose="020B0604020202020204" pitchFamily="34" charset="0"/>
                </a:rPr>
                <a:t> Inputs</a:t>
              </a:r>
            </a:p>
          </p:txBody>
        </p:sp>
        <p:sp>
          <p:nvSpPr>
            <p:cNvPr id="11" name="Right Arrow 10">
              <a:extLst>
                <a:ext uri="{FF2B5EF4-FFF2-40B4-BE49-F238E27FC236}">
                  <a16:creationId xmlns:a16="http://schemas.microsoft.com/office/drawing/2014/main" id="{5F6405BD-8584-00E8-366B-7E042895545E}"/>
                </a:ext>
                <a:ext uri="{C183D7F6-B498-43B3-948B-1728B52AA6E4}">
                  <adec:decorative xmlns:adec="http://schemas.microsoft.com/office/drawing/2017/decorative" val="1"/>
                </a:ext>
              </a:extLst>
            </p:cNvPr>
            <p:cNvSpPr/>
            <p:nvPr/>
          </p:nvSpPr>
          <p:spPr>
            <a:xfrm>
              <a:off x="7901099" y="2125061"/>
              <a:ext cx="1800225" cy="1428750"/>
            </a:xfrm>
            <a:prstGeom prst="rightArrow">
              <a:avLst/>
            </a:prstGeom>
            <a:solidFill>
              <a:srgbClr val="16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1D1934"/>
                  </a:solidFill>
                  <a:latin typeface="Arial" panose="020B0604020202020204" pitchFamily="34" charset="0"/>
                  <a:cs typeface="Arial" panose="020B0604020202020204" pitchFamily="34" charset="0"/>
                </a:rPr>
                <a:t>3. </a:t>
              </a:r>
              <a:r>
                <a:rPr lang="en-GB" dirty="0">
                  <a:solidFill>
                    <a:srgbClr val="1D1934"/>
                  </a:solidFill>
                  <a:latin typeface="Arial" panose="020B0604020202020204" pitchFamily="34" charset="0"/>
                  <a:cs typeface="Arial" panose="020B0604020202020204" pitchFamily="34" charset="0"/>
                </a:rPr>
                <a:t>Outputs</a:t>
              </a:r>
            </a:p>
          </p:txBody>
        </p:sp>
        <p:pic>
          <p:nvPicPr>
            <p:cNvPr id="13" name="Graphic 12">
              <a:extLst>
                <a:ext uri="{FF2B5EF4-FFF2-40B4-BE49-F238E27FC236}">
                  <a16:creationId xmlns:a16="http://schemas.microsoft.com/office/drawing/2014/main" id="{203C09AE-E5EC-A008-A9E3-C39B3EE37DB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8475" y="2382236"/>
              <a:ext cx="914400" cy="914400"/>
            </a:xfrm>
            <a:prstGeom prst="rect">
              <a:avLst/>
            </a:prstGeom>
          </p:spPr>
        </p:pic>
        <p:sp>
          <p:nvSpPr>
            <p:cNvPr id="15" name="Curved Left Arrow 14">
              <a:extLst>
                <a:ext uri="{FF2B5EF4-FFF2-40B4-BE49-F238E27FC236}">
                  <a16:creationId xmlns:a16="http://schemas.microsoft.com/office/drawing/2014/main" id="{86C4C1CA-E3B8-D539-E6B5-8BE4C64588F9}"/>
                </a:ext>
                <a:ext uri="{C183D7F6-B498-43B3-948B-1728B52AA6E4}">
                  <adec:decorative xmlns:adec="http://schemas.microsoft.com/office/drawing/2017/decorative" val="1"/>
                </a:ext>
              </a:extLst>
            </p:cNvPr>
            <p:cNvSpPr/>
            <p:nvPr/>
          </p:nvSpPr>
          <p:spPr>
            <a:xfrm rot="5400000">
              <a:off x="5512907" y="302585"/>
              <a:ext cx="1503995" cy="8211630"/>
            </a:xfrm>
            <a:prstGeom prst="curvedLeftArrow">
              <a:avLst>
                <a:gd name="adj1" fmla="val 6978"/>
                <a:gd name="adj2" fmla="val 50000"/>
                <a:gd name="adj3" fmla="val 25000"/>
              </a:avLst>
            </a:prstGeom>
            <a:solidFill>
              <a:srgbClr val="16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E25D85F-AC25-1C91-44C1-9063BC2FC76C}"/>
                </a:ext>
                <a:ext uri="{C183D7F6-B498-43B3-948B-1728B52AA6E4}">
                  <adec:decorative xmlns:adec="http://schemas.microsoft.com/office/drawing/2017/decorative" val="1"/>
                </a:ext>
              </a:extLst>
            </p:cNvPr>
            <p:cNvSpPr txBox="1"/>
            <p:nvPr/>
          </p:nvSpPr>
          <p:spPr>
            <a:xfrm>
              <a:off x="5333422" y="4686606"/>
              <a:ext cx="2085975" cy="369332"/>
            </a:xfrm>
            <a:prstGeom prst="rect">
              <a:avLst/>
            </a:prstGeom>
            <a:noFill/>
          </p:spPr>
          <p:txBody>
            <a:bodyPr wrap="square" rtlCol="0">
              <a:spAutoFit/>
            </a:bodyPr>
            <a:lstStyle/>
            <a:p>
              <a:pPr algn="ctr"/>
              <a:r>
                <a:rPr lang="en-GB" dirty="0">
                  <a:solidFill>
                    <a:srgbClr val="1D1934"/>
                  </a:solidFill>
                  <a:latin typeface="Arial" panose="020B0604020202020204" pitchFamily="34" charset="0"/>
                  <a:cs typeface="Arial" panose="020B0604020202020204" pitchFamily="34" charset="0"/>
                </a:rPr>
                <a:t>Feedback Loop</a:t>
              </a:r>
            </a:p>
          </p:txBody>
        </p:sp>
        <p:sp>
          <p:nvSpPr>
            <p:cNvPr id="17" name="TextBox 16">
              <a:extLst>
                <a:ext uri="{FF2B5EF4-FFF2-40B4-BE49-F238E27FC236}">
                  <a16:creationId xmlns:a16="http://schemas.microsoft.com/office/drawing/2014/main" id="{E6B53264-9DAE-DE65-E875-0ED30B33D6BD}"/>
                </a:ext>
                <a:ext uri="{C183D7F6-B498-43B3-948B-1728B52AA6E4}">
                  <adec:decorative xmlns:adec="http://schemas.microsoft.com/office/drawing/2017/decorative" val="1"/>
                </a:ext>
              </a:extLst>
            </p:cNvPr>
            <p:cNvSpPr txBox="1"/>
            <p:nvPr/>
          </p:nvSpPr>
          <p:spPr>
            <a:xfrm>
              <a:off x="9992775" y="2022470"/>
              <a:ext cx="685800"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03AE8893-EEFC-933E-3C23-E2C9C3033F91}"/>
                </a:ext>
                <a:ext uri="{C183D7F6-B498-43B3-948B-1728B52AA6E4}">
                  <adec:decorative xmlns:adec="http://schemas.microsoft.com/office/drawing/2017/decorative" val="1"/>
                </a:ext>
              </a:extLst>
            </p:cNvPr>
            <p:cNvSpPr txBox="1"/>
            <p:nvPr/>
          </p:nvSpPr>
          <p:spPr>
            <a:xfrm>
              <a:off x="6026365" y="4408915"/>
              <a:ext cx="700088"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5.</a:t>
              </a:r>
            </a:p>
          </p:txBody>
        </p:sp>
      </p:grpSp>
      <p:sp>
        <p:nvSpPr>
          <p:cNvPr id="6" name="TextBox 5">
            <a:extLst>
              <a:ext uri="{FF2B5EF4-FFF2-40B4-BE49-F238E27FC236}">
                <a16:creationId xmlns:a16="http://schemas.microsoft.com/office/drawing/2014/main" id="{D7F6C4CC-5975-2C3C-A8D9-7BB7C2E28A67}"/>
              </a:ext>
            </a:extLst>
          </p:cNvPr>
          <p:cNvSpPr txBox="1"/>
          <p:nvPr/>
        </p:nvSpPr>
        <p:spPr>
          <a:xfrm>
            <a:off x="992470" y="5808451"/>
            <a:ext cx="9738868" cy="707886"/>
          </a:xfrm>
          <a:prstGeom prst="rect">
            <a:avLst/>
          </a:prstGeom>
          <a:noFill/>
        </p:spPr>
        <p:txBody>
          <a:bodyPr wrap="square" rtlCol="0">
            <a:spAutoFit/>
          </a:bodyPr>
          <a:lstStyle/>
          <a:p>
            <a:pPr algn="ctr"/>
            <a:r>
              <a:rPr lang="en-GB" sz="2000" dirty="0">
                <a:solidFill>
                  <a:srgbClr val="1D1934"/>
                </a:solidFill>
                <a:latin typeface="Arial" panose="020B0604020202020204" pitchFamily="34" charset="0"/>
                <a:cs typeface="Arial" panose="020B0604020202020204" pitchFamily="34" charset="0"/>
              </a:rPr>
              <a:t>Although all Operations can be conceptualised as an input-output system, the nature of the five stages varies according to the value proposition of the company.</a:t>
            </a:r>
          </a:p>
        </p:txBody>
      </p:sp>
      <p:sp>
        <p:nvSpPr>
          <p:cNvPr id="8" name="Oval 7">
            <a:extLst>
              <a:ext uri="{FF2B5EF4-FFF2-40B4-BE49-F238E27FC236}">
                <a16:creationId xmlns:a16="http://schemas.microsoft.com/office/drawing/2014/main" id="{8F7D12C9-A969-E5A5-7B1D-FB206289296D}"/>
              </a:ext>
            </a:extLst>
          </p:cNvPr>
          <p:cNvSpPr/>
          <p:nvPr/>
        </p:nvSpPr>
        <p:spPr>
          <a:xfrm>
            <a:off x="10091522" y="164141"/>
            <a:ext cx="1972932" cy="1906990"/>
          </a:xfrm>
          <a:prstGeom prst="ellipse">
            <a:avLst/>
          </a:prstGeom>
          <a:solidFill>
            <a:srgbClr val="FFB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1D1934"/>
                </a:solidFill>
                <a:latin typeface="Arial" panose="020B0604020202020204" pitchFamily="34" charset="0"/>
                <a:cs typeface="Arial" panose="020B0604020202020204" pitchFamily="34" charset="0"/>
              </a:rPr>
              <a:t>Discussion: How does this relate to your business?</a:t>
            </a:r>
          </a:p>
        </p:txBody>
      </p:sp>
    </p:spTree>
    <p:extLst>
      <p:ext uri="{BB962C8B-B14F-4D97-AF65-F5344CB8AC3E}">
        <p14:creationId xmlns:p14="http://schemas.microsoft.com/office/powerpoint/2010/main" val="4094818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6847-5C05-43F1-AB90-F398C6454058}"/>
              </a:ext>
            </a:extLst>
          </p:cNvPr>
          <p:cNvSpPr>
            <a:spLocks noGrp="1"/>
          </p:cNvSpPr>
          <p:nvPr>
            <p:ph type="title" idx="4294967295"/>
          </p:nvPr>
        </p:nvSpPr>
        <p:spPr>
          <a:xfrm>
            <a:off x="1043739" y="1330241"/>
            <a:ext cx="10659806" cy="1341181"/>
          </a:xfrm>
          <a:prstGeom prst="rect">
            <a:avLst/>
          </a:prstGeom>
        </p:spPr>
        <p:txBody>
          <a:bodyPr/>
          <a:lstStyle/>
          <a:p>
            <a:r>
              <a:rPr lang="en-GB" sz="2800" b="1" dirty="0">
                <a:solidFill>
                  <a:srgbClr val="FFB000"/>
                </a:solidFill>
                <a:latin typeface="Arial" panose="020B0604020202020204" pitchFamily="34" charset="0"/>
                <a:cs typeface="Arial" panose="020B0604020202020204" pitchFamily="34" charset="0"/>
              </a:rPr>
              <a:t>FOOD FOR THOUGHT</a:t>
            </a:r>
            <a:br>
              <a:rPr lang="en-GB" sz="2800" dirty="0">
                <a:solidFill>
                  <a:srgbClr val="1D1934"/>
                </a:solidFill>
                <a:latin typeface="Arial" panose="020B0604020202020204" pitchFamily="34" charset="0"/>
                <a:cs typeface="Arial" panose="020B0604020202020204" pitchFamily="34" charset="0"/>
              </a:rPr>
            </a:br>
            <a:r>
              <a:rPr lang="en-GB" sz="2800" dirty="0">
                <a:solidFill>
                  <a:srgbClr val="1D1934"/>
                </a:solidFill>
                <a:latin typeface="Arial" panose="020B0604020202020204" pitchFamily="34" charset="0"/>
                <a:cs typeface="Arial" panose="020B0604020202020204" pitchFamily="34" charset="0"/>
              </a:rPr>
              <a:t>Key operations questions for SME leaders…  </a:t>
            </a:r>
          </a:p>
        </p:txBody>
      </p:sp>
      <p:sp>
        <p:nvSpPr>
          <p:cNvPr id="3" name="Content Placeholder 2">
            <a:extLst>
              <a:ext uri="{FF2B5EF4-FFF2-40B4-BE49-F238E27FC236}">
                <a16:creationId xmlns:a16="http://schemas.microsoft.com/office/drawing/2014/main" id="{CD387520-F5BA-4CCA-AE52-6480ECC3785F}"/>
              </a:ext>
            </a:extLst>
          </p:cNvPr>
          <p:cNvSpPr>
            <a:spLocks noGrp="1"/>
          </p:cNvSpPr>
          <p:nvPr>
            <p:ph idx="4294967295"/>
          </p:nvPr>
        </p:nvSpPr>
        <p:spPr>
          <a:xfrm>
            <a:off x="1097983" y="2335671"/>
            <a:ext cx="8565023" cy="3246540"/>
          </a:xfrm>
        </p:spPr>
        <p:txBody>
          <a:bodyPr>
            <a:normAutofit/>
          </a:bodyPr>
          <a:lstStyle/>
          <a:p>
            <a:pPr>
              <a:spcAft>
                <a:spcPts val="600"/>
              </a:spcAft>
              <a:buClr>
                <a:srgbClr val="FFB000"/>
              </a:buClr>
            </a:pPr>
            <a:r>
              <a:rPr lang="en-GB" sz="2400" dirty="0">
                <a:solidFill>
                  <a:srgbClr val="1D1934"/>
                </a:solidFill>
                <a:latin typeface="Arial" panose="020B0604020202020204" pitchFamily="34" charset="0"/>
                <a:cs typeface="Arial" panose="020B0604020202020204" pitchFamily="34" charset="0"/>
              </a:rPr>
              <a:t>How do your business operations contribute to the success of your business?</a:t>
            </a:r>
          </a:p>
          <a:p>
            <a:pPr>
              <a:spcAft>
                <a:spcPts val="600"/>
              </a:spcAft>
              <a:buClr>
                <a:srgbClr val="FFB000"/>
              </a:buClr>
            </a:pPr>
            <a:r>
              <a:rPr lang="en-GB" sz="2400" dirty="0">
                <a:solidFill>
                  <a:srgbClr val="1D1934"/>
                </a:solidFill>
                <a:latin typeface="Arial" panose="020B0604020202020204" pitchFamily="34" charset="0"/>
                <a:cs typeface="Arial" panose="020B0604020202020204" pitchFamily="34" charset="0"/>
              </a:rPr>
              <a:t>What is the current health (current state) of your operations: people, processes and technology?</a:t>
            </a:r>
          </a:p>
          <a:p>
            <a:pPr>
              <a:spcAft>
                <a:spcPts val="600"/>
              </a:spcAft>
              <a:buClr>
                <a:srgbClr val="FFB000"/>
              </a:buClr>
            </a:pPr>
            <a:r>
              <a:rPr lang="en-GB" sz="2400" dirty="0">
                <a:solidFill>
                  <a:srgbClr val="1D1934"/>
                </a:solidFill>
                <a:latin typeface="Arial" panose="020B0604020202020204" pitchFamily="34" charset="0"/>
                <a:cs typeface="Arial" panose="020B0604020202020204" pitchFamily="34" charset="0"/>
              </a:rPr>
              <a:t>What is the current / planned demand for your products and services? What capacity do you have?</a:t>
            </a:r>
          </a:p>
          <a:p>
            <a:pPr>
              <a:spcAft>
                <a:spcPts val="600"/>
              </a:spcAft>
              <a:buClr>
                <a:srgbClr val="FFB000"/>
              </a:buClr>
            </a:pPr>
            <a:r>
              <a:rPr lang="en-GB" sz="2400" dirty="0">
                <a:solidFill>
                  <a:srgbClr val="1D1934"/>
                </a:solidFill>
                <a:latin typeface="Arial" panose="020B0604020202020204" pitchFamily="34" charset="0"/>
                <a:cs typeface="Arial" panose="020B0604020202020204" pitchFamily="34" charset="0"/>
              </a:rPr>
              <a:t>Where do you need to improve?</a:t>
            </a:r>
          </a:p>
          <a:p>
            <a:pPr>
              <a:spcAft>
                <a:spcPts val="600"/>
              </a:spcAft>
              <a:buClr>
                <a:srgbClr val="FFB000"/>
              </a:buClr>
            </a:pPr>
            <a:endParaRPr lang="en-GB" sz="2400" dirty="0">
              <a:solidFill>
                <a:srgbClr val="1D193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8087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3fd75b7c-3c8d-4dc8-9461-eeb17a16aead"/>
</p:tagLst>
</file>

<file path=ppt/theme/theme1.xml><?xml version="1.0" encoding="utf-8"?>
<a:theme xmlns:a="http://schemas.openxmlformats.org/drawingml/2006/main" name="Generic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ic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neric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Titl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ction title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92FFE710C2E0419B66CD4207947FF7" ma:contentTypeVersion="12" ma:contentTypeDescription="Create a new document." ma:contentTypeScope="" ma:versionID="88d01543bde8357307c8f31241e3e676">
  <xsd:schema xmlns:xsd="http://www.w3.org/2001/XMLSchema" xmlns:xs="http://www.w3.org/2001/XMLSchema" xmlns:p="http://schemas.microsoft.com/office/2006/metadata/properties" xmlns:ns2="1c326fdd-1412-4da1-88d7-f073ea4d6fb8" xmlns:ns3="3bcfd6eb-b04d-48b0-ba39-3823d7084080" targetNamespace="http://schemas.microsoft.com/office/2006/metadata/properties" ma:root="true" ma:fieldsID="1dbf83c819f5bedaa59458b5ad55394c" ns2:_="" ns3:_="">
    <xsd:import namespace="1c326fdd-1412-4da1-88d7-f073ea4d6fb8"/>
    <xsd:import namespace="3bcfd6eb-b04d-48b0-ba39-3823d70840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26fdd-1412-4da1-88d7-f073ea4d6f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cfd6eb-b04d-48b0-ba39-3823d708408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559741-8096-4C49-9B0C-575755DC7649}">
  <ds:schemaRefs>
    <ds:schemaRef ds:uri="1c326fdd-1412-4da1-88d7-f073ea4d6fb8"/>
    <ds:schemaRef ds:uri="3bcfd6eb-b04d-48b0-ba39-3823d70840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B8ACFB-ADD2-4156-B666-118E668CA6DB}">
  <ds:schemaRefs>
    <ds:schemaRef ds:uri="http://schemas.microsoft.com/sharepoint/v3/contenttype/forms"/>
  </ds:schemaRefs>
</ds:datastoreItem>
</file>

<file path=customXml/itemProps3.xml><?xml version="1.0" encoding="utf-8"?>
<ds:datastoreItem xmlns:ds="http://schemas.openxmlformats.org/officeDocument/2006/customXml" ds:itemID="{AB6697C4-7C9F-420E-A734-8D0FA913864B}">
  <ds:schemaRefs>
    <ds:schemaRef ds:uri="1c326fdd-1412-4da1-88d7-f073ea4d6fb8"/>
    <ds:schemaRef ds:uri="3bcfd6eb-b04d-48b0-ba39-3823d70840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66</TotalTime>
  <Words>5361</Words>
  <Application>Microsoft Office PowerPoint</Application>
  <PresentationFormat>Widescreen</PresentationFormat>
  <Paragraphs>603</Paragraphs>
  <Slides>43</Slides>
  <Notes>34</Notes>
  <HiddenSlides>0</HiddenSlides>
  <MMClips>1</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43</vt:i4>
      </vt:variant>
    </vt:vector>
  </HeadingPairs>
  <TitlesOfParts>
    <vt:vector size="60" baseType="lpstr">
      <vt:lpstr>Arial</vt:lpstr>
      <vt:lpstr>Arial </vt:lpstr>
      <vt:lpstr>Calibri</vt:lpstr>
      <vt:lpstr>DIN-Medium</vt:lpstr>
      <vt:lpstr>Helvetica</vt:lpstr>
      <vt:lpstr>Helvetica Neue</vt:lpstr>
      <vt:lpstr>Times New Roman</vt:lpstr>
      <vt:lpstr>Wingdings</vt:lpstr>
      <vt:lpstr>Generic 1</vt:lpstr>
      <vt:lpstr>Generic 2</vt:lpstr>
      <vt:lpstr>Generic Blue</vt:lpstr>
      <vt:lpstr>Section Title </vt:lpstr>
      <vt:lpstr>Section title blue</vt:lpstr>
      <vt:lpstr>6_Custom Design</vt:lpstr>
      <vt:lpstr>5_Custom Design</vt:lpstr>
      <vt:lpstr>2_Custom Design</vt:lpstr>
      <vt:lpstr>1_Custom Design</vt:lpstr>
      <vt:lpstr>Manufactured in Andover  Lean Manufacturing &amp; Effective Operations </vt:lpstr>
      <vt:lpstr>Why Listen to Me?</vt:lpstr>
      <vt:lpstr>PowerPoint Presentation</vt:lpstr>
      <vt:lpstr>PowerPoint Presentation</vt:lpstr>
      <vt:lpstr>PowerPoint Presentation</vt:lpstr>
      <vt:lpstr>PowerPoint Presentation</vt:lpstr>
      <vt:lpstr>PowerPoint Presentation</vt:lpstr>
      <vt:lpstr>Operations is a system of continuous improvement</vt:lpstr>
      <vt:lpstr>FOOD FOR THOUGHT Key operations questions for SME leaders…  </vt:lpstr>
      <vt:lpstr>Four Different Types of Operations Systems</vt:lpstr>
      <vt:lpstr>Type 1 Operations Excellence in Practice</vt:lpstr>
      <vt:lpstr>Type 2 Operations Excellence in Practice</vt:lpstr>
      <vt:lpstr>Type 3 Operations Excellence in Practice</vt:lpstr>
      <vt:lpstr>Type 4 Operations Excellence in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Workbook 1 Activity 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Murphy</dc:creator>
  <cp:lastModifiedBy>Jacqueline Hewson</cp:lastModifiedBy>
  <cp:revision>40</cp:revision>
  <dcterms:created xsi:type="dcterms:W3CDTF">2021-05-20T14:13:07Z</dcterms:created>
  <dcterms:modified xsi:type="dcterms:W3CDTF">2024-08-06T12:15:30Z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0x0101004792FFE710C2E0419B66CD4207947FF7</vt:lpwstr>
  </property>
</Properties>
</file>